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2"/>
  </p:notesMasterIdLst>
  <p:sldIdLst>
    <p:sldId id="340" r:id="rId2"/>
    <p:sldId id="265" r:id="rId3"/>
    <p:sldId id="341"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61" r:id="rId22"/>
    <p:sldId id="362" r:id="rId23"/>
    <p:sldId id="359" r:id="rId24"/>
    <p:sldId id="360"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4" r:id="rId47"/>
    <p:sldId id="385" r:id="rId48"/>
    <p:sldId id="386" r:id="rId49"/>
    <p:sldId id="387" r:id="rId50"/>
    <p:sldId id="388" r:id="rId51"/>
    <p:sldId id="389" r:id="rId52"/>
    <p:sldId id="390" r:id="rId53"/>
    <p:sldId id="39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 id="406" r:id="rId69"/>
    <p:sldId id="407" r:id="rId70"/>
    <p:sldId id="415" r:id="rId71"/>
    <p:sldId id="416" r:id="rId72"/>
    <p:sldId id="417" r:id="rId73"/>
    <p:sldId id="418" r:id="rId74"/>
    <p:sldId id="419" r:id="rId75"/>
    <p:sldId id="420" r:id="rId76"/>
    <p:sldId id="408" r:id="rId77"/>
    <p:sldId id="409" r:id="rId78"/>
    <p:sldId id="410" r:id="rId79"/>
    <p:sldId id="411" r:id="rId80"/>
    <p:sldId id="412" r:id="rId81"/>
    <p:sldId id="413" r:id="rId82"/>
    <p:sldId id="414" r:id="rId83"/>
    <p:sldId id="421" r:id="rId84"/>
    <p:sldId id="422" r:id="rId85"/>
    <p:sldId id="423" r:id="rId86"/>
    <p:sldId id="424" r:id="rId87"/>
    <p:sldId id="425" r:id="rId88"/>
    <p:sldId id="426" r:id="rId89"/>
    <p:sldId id="427" r:id="rId90"/>
    <p:sldId id="428" r:id="rId91"/>
    <p:sldId id="429" r:id="rId92"/>
    <p:sldId id="430" r:id="rId93"/>
    <p:sldId id="431" r:id="rId94"/>
    <p:sldId id="432" r:id="rId95"/>
    <p:sldId id="433" r:id="rId96"/>
    <p:sldId id="434" r:id="rId97"/>
    <p:sldId id="435" r:id="rId98"/>
    <p:sldId id="436" r:id="rId99"/>
    <p:sldId id="437" r:id="rId100"/>
    <p:sldId id="438" r:id="rId101"/>
    <p:sldId id="439" r:id="rId102"/>
    <p:sldId id="440" r:id="rId103"/>
    <p:sldId id="441" r:id="rId104"/>
    <p:sldId id="442" r:id="rId105"/>
    <p:sldId id="443" r:id="rId106"/>
    <p:sldId id="444" r:id="rId107"/>
    <p:sldId id="445" r:id="rId108"/>
    <p:sldId id="446" r:id="rId109"/>
    <p:sldId id="447" r:id="rId110"/>
    <p:sldId id="448" r:id="rId111"/>
    <p:sldId id="449" r:id="rId112"/>
    <p:sldId id="450" r:id="rId113"/>
    <p:sldId id="453" r:id="rId114"/>
    <p:sldId id="452" r:id="rId115"/>
    <p:sldId id="451" r:id="rId116"/>
    <p:sldId id="454" r:id="rId117"/>
    <p:sldId id="455" r:id="rId118"/>
    <p:sldId id="456" r:id="rId119"/>
    <p:sldId id="457" r:id="rId120"/>
    <p:sldId id="458" r:id="rId121"/>
    <p:sldId id="459" r:id="rId122"/>
    <p:sldId id="460" r:id="rId123"/>
    <p:sldId id="461" r:id="rId124"/>
    <p:sldId id="462" r:id="rId125"/>
    <p:sldId id="463" r:id="rId126"/>
    <p:sldId id="464" r:id="rId127"/>
    <p:sldId id="465" r:id="rId128"/>
    <p:sldId id="466" r:id="rId129"/>
    <p:sldId id="467" r:id="rId130"/>
    <p:sldId id="468" r:id="rId131"/>
    <p:sldId id="469" r:id="rId132"/>
    <p:sldId id="470" r:id="rId133"/>
    <p:sldId id="471" r:id="rId134"/>
    <p:sldId id="472" r:id="rId135"/>
    <p:sldId id="473" r:id="rId136"/>
    <p:sldId id="474" r:id="rId137"/>
    <p:sldId id="475" r:id="rId138"/>
    <p:sldId id="476" r:id="rId139"/>
    <p:sldId id="477" r:id="rId140"/>
    <p:sldId id="478" r:id="rId141"/>
    <p:sldId id="479" r:id="rId142"/>
    <p:sldId id="480" r:id="rId143"/>
    <p:sldId id="481" r:id="rId144"/>
    <p:sldId id="482" r:id="rId145"/>
    <p:sldId id="483" r:id="rId146"/>
    <p:sldId id="484" r:id="rId147"/>
    <p:sldId id="485" r:id="rId148"/>
    <p:sldId id="486" r:id="rId149"/>
    <p:sldId id="487" r:id="rId150"/>
    <p:sldId id="488" r:id="rId151"/>
    <p:sldId id="489" r:id="rId152"/>
    <p:sldId id="490" r:id="rId153"/>
    <p:sldId id="491" r:id="rId154"/>
    <p:sldId id="492" r:id="rId155"/>
    <p:sldId id="493" r:id="rId156"/>
    <p:sldId id="494" r:id="rId157"/>
    <p:sldId id="495" r:id="rId158"/>
    <p:sldId id="496" r:id="rId159"/>
    <p:sldId id="497" r:id="rId160"/>
    <p:sldId id="498" r:id="rId161"/>
    <p:sldId id="499" r:id="rId162"/>
    <p:sldId id="500" r:id="rId163"/>
    <p:sldId id="501" r:id="rId164"/>
    <p:sldId id="506" r:id="rId165"/>
    <p:sldId id="507" r:id="rId166"/>
    <p:sldId id="508" r:id="rId167"/>
    <p:sldId id="509" r:id="rId168"/>
    <p:sldId id="510" r:id="rId169"/>
    <p:sldId id="511" r:id="rId170"/>
    <p:sldId id="512" r:id="rId171"/>
    <p:sldId id="513" r:id="rId172"/>
    <p:sldId id="514" r:id="rId173"/>
    <p:sldId id="515" r:id="rId174"/>
    <p:sldId id="516" r:id="rId175"/>
    <p:sldId id="517" r:id="rId176"/>
    <p:sldId id="518" r:id="rId177"/>
    <p:sldId id="519" r:id="rId178"/>
    <p:sldId id="520" r:id="rId179"/>
    <p:sldId id="521" r:id="rId180"/>
    <p:sldId id="522" r:id="rId181"/>
  </p:sldIdLst>
  <p:sldSz cx="13716000" cy="10058400"/>
  <p:notesSz cx="6858000" cy="9144000"/>
  <p:defaultText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CCFF"/>
    <a:srgbClr val="FFE1FF"/>
    <a:srgbClr val="FFFFFF"/>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4" d="100"/>
          <a:sy n="44" d="100"/>
        </p:scale>
        <p:origin x="-1422" y="-102"/>
      </p:cViewPr>
      <p:guideLst>
        <p:guide orient="horz" pos="3168"/>
        <p:guide pos="43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05CB9C-1BFF-479E-91FE-024EFD8505E6}" type="datetimeFigureOut">
              <a:rPr lang="en-IN" smtClean="0"/>
              <a:pPr/>
              <a:t>29-10-2020</a:t>
            </a:fld>
            <a:endParaRPr lang="en-IN"/>
          </a:p>
        </p:txBody>
      </p:sp>
      <p:sp>
        <p:nvSpPr>
          <p:cNvPr id="4" name="Slide Image Placeholder 3"/>
          <p:cNvSpPr>
            <a:spLocks noGrp="1" noRot="1" noChangeAspect="1"/>
          </p:cNvSpPr>
          <p:nvPr>
            <p:ph type="sldImg" idx="2"/>
          </p:nvPr>
        </p:nvSpPr>
        <p:spPr>
          <a:xfrm>
            <a:off x="1090613" y="685800"/>
            <a:ext cx="4676775"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7DF273-4C30-4FCD-850B-F7C8E6201509}" type="slidenum">
              <a:rPr lang="en-IN" smtClean="0"/>
              <a:pPr/>
              <a:t>‹#›</a:t>
            </a:fld>
            <a:endParaRPr lang="en-IN"/>
          </a:p>
        </p:txBody>
      </p:sp>
    </p:spTree>
    <p:extLst>
      <p:ext uri="{BB962C8B-B14F-4D97-AF65-F5344CB8AC3E}">
        <p14:creationId xmlns:p14="http://schemas.microsoft.com/office/powerpoint/2010/main" val="2969761791"/>
      </p:ext>
    </p:extLst>
  </p:cSld>
  <p:clrMap bg1="lt1" tx1="dk1" bg2="lt2" tx2="dk2" accent1="accent1" accent2="accent2" accent3="accent3" accent4="accent4" accent5="accent5" accent6="accent6" hlink="hlink" folHlink="folHlink"/>
  <p:notesStyle>
    <a:lvl1pPr marL="0" algn="l" defTabSz="1306220" rtl="0" eaLnBrk="1" latinLnBrk="0" hangingPunct="1">
      <a:defRPr sz="1700" kern="1200">
        <a:solidFill>
          <a:schemeClr val="tx1"/>
        </a:solidFill>
        <a:latin typeface="+mn-lt"/>
        <a:ea typeface="+mn-ea"/>
        <a:cs typeface="+mn-cs"/>
      </a:defRPr>
    </a:lvl1pPr>
    <a:lvl2pPr marL="653110" algn="l" defTabSz="1306220" rtl="0" eaLnBrk="1" latinLnBrk="0" hangingPunct="1">
      <a:defRPr sz="1700" kern="1200">
        <a:solidFill>
          <a:schemeClr val="tx1"/>
        </a:solidFill>
        <a:latin typeface="+mn-lt"/>
        <a:ea typeface="+mn-ea"/>
        <a:cs typeface="+mn-cs"/>
      </a:defRPr>
    </a:lvl2pPr>
    <a:lvl3pPr marL="1306220" algn="l" defTabSz="1306220" rtl="0" eaLnBrk="1" latinLnBrk="0" hangingPunct="1">
      <a:defRPr sz="1700" kern="1200">
        <a:solidFill>
          <a:schemeClr val="tx1"/>
        </a:solidFill>
        <a:latin typeface="+mn-lt"/>
        <a:ea typeface="+mn-ea"/>
        <a:cs typeface="+mn-cs"/>
      </a:defRPr>
    </a:lvl3pPr>
    <a:lvl4pPr marL="1959331" algn="l" defTabSz="1306220" rtl="0" eaLnBrk="1" latinLnBrk="0" hangingPunct="1">
      <a:defRPr sz="1700" kern="1200">
        <a:solidFill>
          <a:schemeClr val="tx1"/>
        </a:solidFill>
        <a:latin typeface="+mn-lt"/>
        <a:ea typeface="+mn-ea"/>
        <a:cs typeface="+mn-cs"/>
      </a:defRPr>
    </a:lvl4pPr>
    <a:lvl5pPr marL="2612441" algn="l" defTabSz="1306220" rtl="0" eaLnBrk="1" latinLnBrk="0" hangingPunct="1">
      <a:defRPr sz="1700" kern="1200">
        <a:solidFill>
          <a:schemeClr val="tx1"/>
        </a:solidFill>
        <a:latin typeface="+mn-lt"/>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894081"/>
            <a:ext cx="11658600" cy="6258560"/>
          </a:xfrm>
        </p:spPr>
        <p:txBody>
          <a:bodyPr anchor="b">
            <a:noAutofit/>
          </a:bodyPr>
          <a:lstStyle>
            <a:lvl1pPr>
              <a:lnSpc>
                <a:spcPct val="100000"/>
              </a:lnSpc>
              <a:defRPr sz="11400"/>
            </a:lvl1pPr>
          </a:lstStyle>
          <a:p>
            <a:r>
              <a:rPr lang="en-US" smtClean="0"/>
              <a:t>Click to edit Master title style</a:t>
            </a:r>
            <a:endParaRPr lang="en-US" dirty="0"/>
          </a:p>
        </p:txBody>
      </p:sp>
      <p:sp>
        <p:nvSpPr>
          <p:cNvPr id="3" name="Subtitle 2"/>
          <p:cNvSpPr>
            <a:spLocks noGrp="1"/>
          </p:cNvSpPr>
          <p:nvPr>
            <p:ph type="subTitle" idx="1"/>
          </p:nvPr>
        </p:nvSpPr>
        <p:spPr>
          <a:xfrm>
            <a:off x="2057400" y="7264400"/>
            <a:ext cx="9601200" cy="1788160"/>
          </a:xfrm>
        </p:spPr>
        <p:txBody>
          <a:bodyPr>
            <a:normAutofit/>
          </a:bodyPr>
          <a:lstStyle>
            <a:lvl1pPr marL="0" indent="0" algn="ctr">
              <a:buNone/>
              <a:defRPr sz="3400">
                <a:solidFill>
                  <a:schemeClr val="tx1">
                    <a:tint val="75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BB36D204-7983-4A18-933A-085BF049A490}" type="datetimeFigureOut">
              <a:rPr lang="en-IN" smtClean="0"/>
              <a:pPr/>
              <a:t>29-10-2020</a:t>
            </a:fld>
            <a:endParaRPr lang="en-IN"/>
          </a:p>
        </p:txBody>
      </p:sp>
      <p:sp>
        <p:nvSpPr>
          <p:cNvPr id="8" name="Slide Number Placeholder 7"/>
          <p:cNvSpPr>
            <a:spLocks noGrp="1"/>
          </p:cNvSpPr>
          <p:nvPr>
            <p:ph type="sldNum" sz="quarter" idx="11"/>
          </p:nvPr>
        </p:nvSpPr>
        <p:spPr/>
        <p:txBody>
          <a:bodyPr/>
          <a:lstStyle/>
          <a:p>
            <a:fld id="{62373B8F-448C-4BE7-8768-185BAC8186B4}" type="slidenum">
              <a:rPr lang="en-IN" smtClean="0"/>
              <a:pPr/>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36D204-7983-4A18-933A-085BF049A490}" type="datetimeFigureOut">
              <a:rPr lang="en-IN" smtClean="0"/>
              <a:pPr/>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44100" y="402804"/>
            <a:ext cx="3086100" cy="858223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402804"/>
            <a:ext cx="9029700" cy="858223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36D204-7983-4A18-933A-085BF049A490}" type="datetimeFigureOut">
              <a:rPr lang="en-IN" smtClean="0"/>
              <a:pPr/>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B36D204-7983-4A18-933A-085BF049A490}" type="datetimeFigureOut">
              <a:rPr lang="en-IN" smtClean="0"/>
              <a:pPr/>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2011681"/>
            <a:ext cx="11658600" cy="3674110"/>
          </a:xfrm>
        </p:spPr>
        <p:txBody>
          <a:bodyPr anchor="b"/>
          <a:lstStyle>
            <a:lvl1pPr algn="ctr" defTabSz="1306220" rtl="0" eaLnBrk="1" latinLnBrk="0" hangingPunct="1">
              <a:lnSpc>
                <a:spcPct val="100000"/>
              </a:lnSpc>
              <a:spcBef>
                <a:spcPct val="0"/>
              </a:spcBef>
              <a:buNone/>
              <a:defRPr lang="en-US" sz="69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083470" y="5967520"/>
            <a:ext cx="11658600" cy="1660101"/>
          </a:xfrm>
        </p:spPr>
        <p:txBody>
          <a:bodyPr anchor="t"/>
          <a:lstStyle>
            <a:lvl1pPr marL="0" indent="0" algn="ctr">
              <a:buNone/>
              <a:defRPr sz="2900">
                <a:solidFill>
                  <a:schemeClr val="tx1">
                    <a:tint val="75000"/>
                  </a:schemeClr>
                </a:solidFill>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36D204-7983-4A18-933A-085BF049A490}" type="datetimeFigureOut">
              <a:rPr lang="en-IN" smtClean="0"/>
              <a:pPr/>
              <a:t>29-10-2020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373B8F-448C-4BE7-8768-185BAC8186B4}" type="slidenum">
              <a:rPr lang="en-IN" smtClean="0"/>
              <a:pPr/>
              <a:t>‹#›</a:t>
            </a:fld>
            <a:endParaRPr lang="en-IN"/>
          </a:p>
        </p:txBody>
      </p:sp>
      <p:sp>
        <p:nvSpPr>
          <p:cNvPr id="7" name="Oval 6"/>
          <p:cNvSpPr/>
          <p:nvPr/>
        </p:nvSpPr>
        <p:spPr>
          <a:xfrm>
            <a:off x="6743700" y="5755641"/>
            <a:ext cx="127158" cy="12433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8" name="Oval 7"/>
          <p:cNvSpPr/>
          <p:nvPr/>
        </p:nvSpPr>
        <p:spPr>
          <a:xfrm>
            <a:off x="7043738" y="5755641"/>
            <a:ext cx="127158" cy="12433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9" name="Oval 8"/>
          <p:cNvSpPr/>
          <p:nvPr/>
        </p:nvSpPr>
        <p:spPr>
          <a:xfrm>
            <a:off x="6445092" y="5755641"/>
            <a:ext cx="127158" cy="12433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6972300" y="2346962"/>
            <a:ext cx="6057900" cy="6638079"/>
          </a:xfrm>
        </p:spPr>
        <p:txBody>
          <a:bodyPr/>
          <a:lstStyle>
            <a:lvl1pPr>
              <a:defRPr sz="3400"/>
            </a:lvl1pPr>
            <a:lvl2pPr>
              <a:defRPr sz="2300"/>
            </a:lvl2pPr>
            <a:lvl3pPr>
              <a:defRPr sz="23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BB36D204-7983-4A18-933A-085BF049A490}" type="datetimeFigureOut">
              <a:rPr lang="en-IN" smtClean="0"/>
              <a:pPr/>
              <a:t>29-10-2020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373B8F-448C-4BE7-8768-185BAC8186B4}" type="slidenum">
              <a:rPr lang="en-IN" smtClean="0"/>
              <a:pPr/>
              <a:t>‹#›</a:t>
            </a:fld>
            <a:endParaRPr lang="en-IN"/>
          </a:p>
        </p:txBody>
      </p:sp>
      <p:sp>
        <p:nvSpPr>
          <p:cNvPr id="9" name="Content Placeholder 8"/>
          <p:cNvSpPr>
            <a:spLocks noGrp="1"/>
          </p:cNvSpPr>
          <p:nvPr>
            <p:ph sz="quarter" idx="13"/>
          </p:nvPr>
        </p:nvSpPr>
        <p:spPr>
          <a:xfrm>
            <a:off x="548640" y="2346960"/>
            <a:ext cx="6062472" cy="6638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2346960"/>
            <a:ext cx="6060282" cy="894080"/>
          </a:xfrm>
        </p:spPr>
        <p:txBody>
          <a:bodyPr anchor="b">
            <a:noAutofit/>
          </a:bodyPr>
          <a:lstStyle>
            <a:lvl1pPr marL="0" indent="0" algn="ctr">
              <a:buNone/>
              <a:defRPr sz="3400" b="0"/>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5" name="Text Placeholder 4"/>
          <p:cNvSpPr>
            <a:spLocks noGrp="1"/>
          </p:cNvSpPr>
          <p:nvPr>
            <p:ph type="body" sz="quarter" idx="3"/>
          </p:nvPr>
        </p:nvSpPr>
        <p:spPr>
          <a:xfrm>
            <a:off x="6972302" y="2346960"/>
            <a:ext cx="6062663" cy="894080"/>
          </a:xfrm>
        </p:spPr>
        <p:txBody>
          <a:bodyPr anchor="b">
            <a:noAutofit/>
          </a:bodyPr>
          <a:lstStyle>
            <a:lvl1pPr marL="0" indent="0" algn="ctr">
              <a:buNone/>
              <a:defRPr sz="3400" b="0"/>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B36D204-7983-4A18-933A-085BF049A490}" type="datetimeFigureOut">
              <a:rPr lang="en-IN" smtClean="0"/>
              <a:pPr/>
              <a:t>29-10-2020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2373B8F-448C-4BE7-8768-185BAC8186B4}" type="slidenum">
              <a:rPr lang="en-IN" smtClean="0"/>
              <a:pPr/>
              <a:t>‹#›</a:t>
            </a:fld>
            <a:endParaRPr lang="en-IN"/>
          </a:p>
        </p:txBody>
      </p:sp>
      <p:sp>
        <p:nvSpPr>
          <p:cNvPr id="11" name="Content Placeholder 10"/>
          <p:cNvSpPr>
            <a:spLocks noGrp="1"/>
          </p:cNvSpPr>
          <p:nvPr>
            <p:ph sz="quarter" idx="13"/>
          </p:nvPr>
        </p:nvSpPr>
        <p:spPr>
          <a:xfrm>
            <a:off x="685800" y="3245510"/>
            <a:ext cx="6062472" cy="57399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7008876" y="3245512"/>
            <a:ext cx="6062472" cy="57393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36D204-7983-4A18-933A-085BF049A490}" type="datetimeFigureOut">
              <a:rPr lang="en-IN" smtClean="0"/>
              <a:pPr/>
              <a:t>29-10-2020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36D204-7983-4A18-933A-085BF049A490}" type="datetimeFigureOut">
              <a:rPr lang="en-IN" smtClean="0"/>
              <a:pPr/>
              <a:t>29-10-2020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60631" y="391160"/>
            <a:ext cx="4512470" cy="3073400"/>
          </a:xfrm>
        </p:spPr>
        <p:txBody>
          <a:bodyPr anchor="b"/>
          <a:lstStyle>
            <a:lvl1pPr algn="ctr">
              <a:lnSpc>
                <a:spcPct val="100000"/>
              </a:lnSpc>
              <a:defRPr sz="40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1078707" y="400474"/>
            <a:ext cx="7493795" cy="858456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860631" y="3576322"/>
            <a:ext cx="4512470" cy="5408719"/>
          </a:xfrm>
        </p:spPr>
        <p:txBody>
          <a:bodyPr>
            <a:normAutofit/>
          </a:bodyPr>
          <a:lstStyle>
            <a:lvl1pPr marL="0" indent="0" algn="ctr">
              <a:lnSpc>
                <a:spcPct val="125000"/>
              </a:lnSpc>
              <a:buNone/>
              <a:defRPr sz="23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36D204-7983-4A18-933A-085BF049A490}" type="datetimeFigureOut">
              <a:rPr lang="en-IN" smtClean="0"/>
              <a:pPr/>
              <a:t>29-10-2020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335280"/>
            <a:ext cx="8567736" cy="1313180"/>
          </a:xfrm>
        </p:spPr>
        <p:txBody>
          <a:bodyPr anchor="b"/>
          <a:lstStyle>
            <a:lvl1pPr algn="ctr">
              <a:lnSpc>
                <a:spcPct val="100000"/>
              </a:lnSpc>
              <a:defRPr sz="4000" b="0"/>
            </a:lvl1pPr>
          </a:lstStyle>
          <a:p>
            <a:r>
              <a:rPr lang="en-US" smtClean="0"/>
              <a:t>Click to edit Master title style</a:t>
            </a:r>
            <a:endParaRPr lang="en-US" dirty="0"/>
          </a:p>
        </p:txBody>
      </p:sp>
      <p:sp>
        <p:nvSpPr>
          <p:cNvPr id="3" name="Picture Placeholder 2"/>
          <p:cNvSpPr>
            <a:spLocks noGrp="1"/>
          </p:cNvSpPr>
          <p:nvPr>
            <p:ph type="pic" idx="1"/>
          </p:nvPr>
        </p:nvSpPr>
        <p:spPr>
          <a:xfrm>
            <a:off x="2262189" y="1676400"/>
            <a:ext cx="9082086" cy="6660198"/>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r>
              <a:rPr lang="en-US" smtClean="0"/>
              <a:t>Click icon to add picture</a:t>
            </a:r>
            <a:endParaRPr lang="en-US" dirty="0"/>
          </a:p>
        </p:txBody>
      </p:sp>
      <p:sp>
        <p:nvSpPr>
          <p:cNvPr id="4" name="Text Placeholder 3"/>
          <p:cNvSpPr>
            <a:spLocks noGrp="1"/>
          </p:cNvSpPr>
          <p:nvPr>
            <p:ph type="body" sz="half" idx="2"/>
          </p:nvPr>
        </p:nvSpPr>
        <p:spPr>
          <a:xfrm>
            <a:off x="2519364" y="8521700"/>
            <a:ext cx="8567736" cy="782320"/>
          </a:xfrm>
        </p:spPr>
        <p:txBody>
          <a:bodyPr>
            <a:normAutofit/>
          </a:bodyPr>
          <a:lstStyle>
            <a:lvl1pPr marL="0" indent="0" algn="ctr">
              <a:buNone/>
              <a:defRPr sz="23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36D204-7983-4A18-933A-085BF049A490}" type="datetimeFigureOut">
              <a:rPr lang="en-IN" smtClean="0"/>
              <a:pPr/>
              <a:t>29-10-2020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373B8F-448C-4BE7-8768-185BAC8186B4}"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0"/>
            <a:ext cx="12344400" cy="2346960"/>
          </a:xfrm>
          <a:prstGeom prst="rect">
            <a:avLst/>
          </a:prstGeom>
        </p:spPr>
        <p:txBody>
          <a:bodyPr vert="horz" lIns="130622" tIns="65311" rIns="130622" bIns="65311"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346962"/>
            <a:ext cx="12344400" cy="6638079"/>
          </a:xfrm>
          <a:prstGeom prst="rect">
            <a:avLst/>
          </a:prstGeom>
        </p:spPr>
        <p:txBody>
          <a:bodyPr vert="horz" lIns="130622" tIns="65311" rIns="130622" bIns="653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545022" y="9322648"/>
            <a:ext cx="3128963" cy="535516"/>
          </a:xfrm>
          <a:prstGeom prst="rect">
            <a:avLst/>
          </a:prstGeom>
        </p:spPr>
        <p:txBody>
          <a:bodyPr vert="horz" lIns="130622" tIns="65311" rIns="65311" bIns="65311" rtlCol="0" anchor="ctr"/>
          <a:lstStyle>
            <a:lvl1pPr algn="r">
              <a:defRPr sz="1700">
                <a:solidFill>
                  <a:schemeClr val="tx1">
                    <a:lumMod val="65000"/>
                    <a:lumOff val="35000"/>
                  </a:schemeClr>
                </a:solidFill>
                <a:latin typeface="Century Gothic" pitchFamily="34" charset="0"/>
              </a:defRPr>
            </a:lvl1pPr>
          </a:lstStyle>
          <a:p>
            <a:fld id="{BB36D204-7983-4A18-933A-085BF049A490}" type="datetimeFigureOut">
              <a:rPr lang="en-IN" smtClean="0"/>
              <a:pPr/>
              <a:t>29-10-2020</a:t>
            </a:fld>
            <a:endParaRPr lang="en-IN"/>
          </a:p>
        </p:txBody>
      </p:sp>
      <p:sp>
        <p:nvSpPr>
          <p:cNvPr id="5" name="Footer Placeholder 4"/>
          <p:cNvSpPr>
            <a:spLocks noGrp="1"/>
          </p:cNvSpPr>
          <p:nvPr>
            <p:ph type="ftr" sz="quarter" idx="3"/>
          </p:nvPr>
        </p:nvSpPr>
        <p:spPr>
          <a:xfrm>
            <a:off x="988749" y="9322648"/>
            <a:ext cx="4271963" cy="535516"/>
          </a:xfrm>
          <a:prstGeom prst="rect">
            <a:avLst/>
          </a:prstGeom>
        </p:spPr>
        <p:txBody>
          <a:bodyPr vert="horz" lIns="65311" tIns="65311" rIns="130622" bIns="65311" rtlCol="0" anchor="ctr"/>
          <a:lstStyle>
            <a:lvl1pPr algn="l">
              <a:defRPr sz="1700">
                <a:solidFill>
                  <a:schemeClr val="tx1">
                    <a:lumMod val="65000"/>
                    <a:lumOff val="35000"/>
                  </a:schemeClr>
                </a:solidFill>
                <a:latin typeface="Century Gothic" pitchFamily="34" charset="0"/>
              </a:defRPr>
            </a:lvl1pPr>
          </a:lstStyle>
          <a:p>
            <a:endParaRPr lang="en-IN"/>
          </a:p>
        </p:txBody>
      </p:sp>
      <p:sp>
        <p:nvSpPr>
          <p:cNvPr id="6" name="Slide Number Placeholder 5"/>
          <p:cNvSpPr>
            <a:spLocks noGrp="1"/>
          </p:cNvSpPr>
          <p:nvPr>
            <p:ph type="sldNum" sz="quarter" idx="4"/>
          </p:nvPr>
        </p:nvSpPr>
        <p:spPr>
          <a:xfrm>
            <a:off x="12814919" y="9322648"/>
            <a:ext cx="842963" cy="535516"/>
          </a:xfrm>
          <a:prstGeom prst="rect">
            <a:avLst/>
          </a:prstGeom>
        </p:spPr>
        <p:txBody>
          <a:bodyPr vert="horz" lIns="39187" tIns="65311" rIns="65311" bIns="65311" rtlCol="0" anchor="ctr"/>
          <a:lstStyle>
            <a:lvl1pPr algn="l">
              <a:defRPr sz="1700">
                <a:solidFill>
                  <a:schemeClr val="tx1">
                    <a:lumMod val="65000"/>
                    <a:lumOff val="35000"/>
                  </a:schemeClr>
                </a:solidFill>
                <a:latin typeface="Century Gothic" pitchFamily="34" charset="0"/>
              </a:defRPr>
            </a:lvl1pPr>
          </a:lstStyle>
          <a:p>
            <a:fld id="{62373B8F-448C-4BE7-8768-185BAC8186B4}" type="slidenum">
              <a:rPr lang="en-IN" smtClean="0"/>
              <a:pPr/>
              <a:t>‹#›</a:t>
            </a:fld>
            <a:endParaRPr lang="en-IN"/>
          </a:p>
        </p:txBody>
      </p:sp>
      <p:sp>
        <p:nvSpPr>
          <p:cNvPr id="7" name="Oval 6"/>
          <p:cNvSpPr/>
          <p:nvPr/>
        </p:nvSpPr>
        <p:spPr>
          <a:xfrm>
            <a:off x="12686640" y="9532431"/>
            <a:ext cx="127158" cy="12433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marL="0" algn="ctr" defTabSz="1306220" rtl="0" eaLnBrk="1" latinLnBrk="0" hangingPunct="1"/>
            <a:endParaRPr lang="en-US" sz="2600" kern="1200" dirty="0">
              <a:solidFill>
                <a:schemeClr val="lt1"/>
              </a:solidFill>
              <a:latin typeface="+mn-lt"/>
              <a:ea typeface="+mn-ea"/>
              <a:cs typeface="+mn-cs"/>
            </a:endParaRPr>
          </a:p>
        </p:txBody>
      </p:sp>
      <p:sp>
        <p:nvSpPr>
          <p:cNvPr id="8" name="Oval 7"/>
          <p:cNvSpPr/>
          <p:nvPr/>
        </p:nvSpPr>
        <p:spPr>
          <a:xfrm>
            <a:off x="853679" y="9532431"/>
            <a:ext cx="127158" cy="12433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306220" rtl="0" eaLnBrk="1" latinLnBrk="0" hangingPunct="1">
        <a:lnSpc>
          <a:spcPts val="8285"/>
        </a:lnSpc>
        <a:spcBef>
          <a:spcPct val="0"/>
        </a:spcBef>
        <a:buNone/>
        <a:defRPr sz="77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489833" indent="-489833" algn="l" defTabSz="1306220" rtl="0" eaLnBrk="1" latinLnBrk="0" hangingPunct="1">
        <a:spcBef>
          <a:spcPct val="20000"/>
        </a:spcBef>
        <a:buFont typeface="Arial" pitchFamily="34" charset="0"/>
        <a:buChar char="•"/>
        <a:defRPr sz="3400" kern="1200">
          <a:solidFill>
            <a:schemeClr val="tx1">
              <a:lumMod val="50000"/>
              <a:lumOff val="50000"/>
            </a:schemeClr>
          </a:solidFill>
          <a:latin typeface="+mj-lt"/>
          <a:ea typeface="+mn-ea"/>
          <a:cs typeface="+mn-cs"/>
        </a:defRPr>
      </a:lvl1pPr>
      <a:lvl2pPr marL="1061304" indent="-408194" algn="l" defTabSz="1306220" rtl="0" eaLnBrk="1" latinLnBrk="0" hangingPunct="1">
        <a:spcBef>
          <a:spcPct val="20000"/>
        </a:spcBef>
        <a:buFont typeface="Courier New" pitchFamily="49" charset="0"/>
        <a:buChar char="o"/>
        <a:defRPr sz="2300" kern="1200">
          <a:solidFill>
            <a:schemeClr val="tx1">
              <a:lumMod val="50000"/>
              <a:lumOff val="50000"/>
            </a:schemeClr>
          </a:solidFill>
          <a:latin typeface="+mj-lt"/>
          <a:ea typeface="+mn-ea"/>
          <a:cs typeface="+mn-cs"/>
        </a:defRPr>
      </a:lvl2pPr>
      <a:lvl3pPr marL="1632776" indent="-326555" algn="l" defTabSz="1306220" rtl="0" eaLnBrk="1" latinLnBrk="0" hangingPunct="1">
        <a:spcBef>
          <a:spcPct val="20000"/>
        </a:spcBef>
        <a:buFont typeface="Arial" pitchFamily="34" charset="0"/>
        <a:buChar char="•"/>
        <a:defRPr sz="2300" kern="1200">
          <a:solidFill>
            <a:schemeClr val="tx1">
              <a:lumMod val="50000"/>
              <a:lumOff val="50000"/>
            </a:schemeClr>
          </a:solidFill>
          <a:latin typeface="+mj-lt"/>
          <a:ea typeface="+mn-ea"/>
          <a:cs typeface="+mn-cs"/>
        </a:defRPr>
      </a:lvl3pPr>
      <a:lvl4pPr marL="2285886" indent="-326555" algn="l" defTabSz="1306220" rtl="0" eaLnBrk="1" latinLnBrk="0" hangingPunct="1">
        <a:spcBef>
          <a:spcPct val="20000"/>
        </a:spcBef>
        <a:buFont typeface="Courier New" pitchFamily="49" charset="0"/>
        <a:buChar char="o"/>
        <a:defRPr sz="2300" kern="1200">
          <a:solidFill>
            <a:schemeClr val="tx1">
              <a:lumMod val="50000"/>
              <a:lumOff val="50000"/>
            </a:schemeClr>
          </a:solidFill>
          <a:latin typeface="+mj-lt"/>
          <a:ea typeface="+mn-ea"/>
          <a:cs typeface="+mn-cs"/>
        </a:defRPr>
      </a:lvl4pPr>
      <a:lvl5pPr marL="2938996" indent="-326555" algn="l" defTabSz="1306220" rtl="0" eaLnBrk="1" latinLnBrk="0" hangingPunct="1">
        <a:spcBef>
          <a:spcPct val="20000"/>
        </a:spcBef>
        <a:buFont typeface="Arial" pitchFamily="34" charset="0"/>
        <a:buChar char="•"/>
        <a:defRPr sz="2300" kern="1200">
          <a:solidFill>
            <a:schemeClr val="tx1">
              <a:lumMod val="50000"/>
              <a:lumOff val="50000"/>
            </a:schemeClr>
          </a:solidFill>
          <a:latin typeface="+mj-lt"/>
          <a:ea typeface="+mn-ea"/>
          <a:cs typeface="+mn-cs"/>
        </a:defRPr>
      </a:lvl5pPr>
      <a:lvl6pPr marL="3592106" indent="-326555" algn="l" defTabSz="1306220" rtl="0" eaLnBrk="1" latinLnBrk="0" hangingPunct="1">
        <a:spcBef>
          <a:spcPct val="20000"/>
        </a:spcBef>
        <a:buFont typeface="Courier New" pitchFamily="49" charset="0"/>
        <a:buChar char="o"/>
        <a:defRPr sz="2300" kern="1200">
          <a:solidFill>
            <a:schemeClr val="tx1">
              <a:lumMod val="50000"/>
              <a:lumOff val="50000"/>
            </a:schemeClr>
          </a:solidFill>
          <a:latin typeface="+mj-lt"/>
          <a:ea typeface="+mn-ea"/>
          <a:cs typeface="+mn-cs"/>
        </a:defRPr>
      </a:lvl6pPr>
      <a:lvl7pPr marL="4245216" indent="-326555" algn="l" defTabSz="1306220" rtl="0" eaLnBrk="1" latinLnBrk="0" hangingPunct="1">
        <a:spcBef>
          <a:spcPct val="20000"/>
        </a:spcBef>
        <a:buFont typeface="Arial" pitchFamily="34" charset="0"/>
        <a:buChar char="•"/>
        <a:defRPr sz="2300" kern="1200">
          <a:solidFill>
            <a:schemeClr val="tx1">
              <a:lumMod val="50000"/>
              <a:lumOff val="50000"/>
            </a:schemeClr>
          </a:solidFill>
          <a:latin typeface="+mj-lt"/>
          <a:ea typeface="+mn-ea"/>
          <a:cs typeface="+mn-cs"/>
        </a:defRPr>
      </a:lvl7pPr>
      <a:lvl8pPr marL="4898327" indent="-326555" algn="l" defTabSz="1306220" rtl="0" eaLnBrk="1" latinLnBrk="0" hangingPunct="1">
        <a:spcBef>
          <a:spcPct val="20000"/>
        </a:spcBef>
        <a:buFont typeface="Courier New" pitchFamily="49" charset="0"/>
        <a:buChar char="o"/>
        <a:defRPr sz="2300" kern="1200">
          <a:solidFill>
            <a:schemeClr val="tx1">
              <a:lumMod val="50000"/>
              <a:lumOff val="50000"/>
            </a:schemeClr>
          </a:solidFill>
          <a:latin typeface="+mj-lt"/>
          <a:ea typeface="+mn-ea"/>
          <a:cs typeface="+mn-cs"/>
        </a:defRPr>
      </a:lvl8pPr>
      <a:lvl9pPr marL="5551437" indent="-326555" algn="l" defTabSz="1306220" rtl="0" eaLnBrk="1" latinLnBrk="0" hangingPunct="1">
        <a:spcBef>
          <a:spcPct val="20000"/>
        </a:spcBef>
        <a:buFont typeface="Arial" pitchFamily="34" charset="0"/>
        <a:buChar char="•"/>
        <a:defRPr sz="2300" kern="1200">
          <a:solidFill>
            <a:schemeClr val="tx1">
              <a:lumMod val="50000"/>
              <a:lumOff val="50000"/>
            </a:schemeClr>
          </a:solidFill>
          <a:latin typeface="+mj-lt"/>
          <a:ea typeface="+mn-ea"/>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0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3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3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3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3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Transducers get smarter and wireless - powering and enabling IoT"/>
          <p:cNvSpPr>
            <a:spLocks noChangeAspect="1" noChangeArrowheads="1"/>
          </p:cNvSpPr>
          <p:nvPr/>
        </p:nvSpPr>
        <p:spPr bwMode="auto">
          <a:xfrm>
            <a:off x="233363" y="-211878"/>
            <a:ext cx="457200" cy="447041"/>
          </a:xfrm>
          <a:prstGeom prst="rect">
            <a:avLst/>
          </a:prstGeom>
          <a:noFill/>
        </p:spPr>
        <p:txBody>
          <a:bodyPr vert="horz" wrap="square" lIns="130622" tIns="65311" rIns="130622" bIns="65311" numCol="1" anchor="t" anchorCtr="0" compatLnSpc="1">
            <a:prstTxWarp prst="textNoShape">
              <a:avLst/>
            </a:prstTxWarp>
          </a:bodyPr>
          <a:lstStyle/>
          <a:p>
            <a:endParaRPr lang="en-US"/>
          </a:p>
        </p:txBody>
      </p:sp>
      <p:sp>
        <p:nvSpPr>
          <p:cNvPr id="1029" name="AutoShape 5" descr="Technology - VeCrear Technologies"/>
          <p:cNvSpPr>
            <a:spLocks noChangeAspect="1" noChangeArrowheads="1"/>
          </p:cNvSpPr>
          <p:nvPr/>
        </p:nvSpPr>
        <p:spPr bwMode="auto">
          <a:xfrm>
            <a:off x="233363" y="-211878"/>
            <a:ext cx="457200" cy="447041"/>
          </a:xfrm>
          <a:prstGeom prst="rect">
            <a:avLst/>
          </a:prstGeom>
          <a:noFill/>
        </p:spPr>
        <p:txBody>
          <a:bodyPr vert="horz" wrap="square" lIns="130622" tIns="65311" rIns="130622" bIns="65311" numCol="1" anchor="t" anchorCtr="0" compatLnSpc="1">
            <a:prstTxWarp prst="textNoShape">
              <a:avLst/>
            </a:prstTxWarp>
          </a:bodyPr>
          <a:lstStyle/>
          <a:p>
            <a:endParaRPr lang="en-US"/>
          </a:p>
        </p:txBody>
      </p:sp>
      <p:pic>
        <p:nvPicPr>
          <p:cNvPr id="1030" name="Picture 6"/>
          <p:cNvPicPr>
            <a:picLocks noChangeAspect="1" noChangeArrowheads="1"/>
          </p:cNvPicPr>
          <p:nvPr/>
        </p:nvPicPr>
        <p:blipFill>
          <a:blip r:embed="rId2" cstate="print"/>
          <a:srcRect/>
          <a:stretch>
            <a:fillRect/>
          </a:stretch>
        </p:blipFill>
        <p:spPr bwMode="auto">
          <a:xfrm>
            <a:off x="7236" y="1121566"/>
            <a:ext cx="13723319" cy="8936835"/>
          </a:xfrm>
          <a:prstGeom prst="rect">
            <a:avLst/>
          </a:prstGeom>
          <a:noFill/>
          <a:ln w="9525">
            <a:noFill/>
            <a:miter lim="800000"/>
            <a:headEnd/>
            <a:tailEnd/>
          </a:ln>
        </p:spPr>
      </p:pic>
      <p:sp>
        <p:nvSpPr>
          <p:cNvPr id="8" name="TextBox 7"/>
          <p:cNvSpPr txBox="1"/>
          <p:nvPr/>
        </p:nvSpPr>
        <p:spPr>
          <a:xfrm>
            <a:off x="2213487" y="263045"/>
            <a:ext cx="9505055" cy="655118"/>
          </a:xfrm>
          <a:prstGeom prst="rect">
            <a:avLst/>
          </a:prstGeom>
        </p:spPr>
        <p:style>
          <a:lnRef idx="0">
            <a:schemeClr val="accent1"/>
          </a:lnRef>
          <a:fillRef idx="3">
            <a:schemeClr val="accent1"/>
          </a:fillRef>
          <a:effectRef idx="3">
            <a:schemeClr val="accent1"/>
          </a:effectRef>
          <a:fontRef idx="minor">
            <a:schemeClr val="lt1"/>
          </a:fontRef>
        </p:style>
        <p:txBody>
          <a:bodyPr wrap="square" lIns="130622" tIns="65311" rIns="130622" bIns="65311" rtlCol="0">
            <a:spAutoFit/>
          </a:bodyPr>
          <a:lstStyle/>
          <a:p>
            <a:pPr algn="ctr"/>
            <a:r>
              <a:rPr lang="en-IN" sz="3400" b="1" dirty="0" smtClean="0"/>
              <a:t>15ECC18 – SENSORS AND ACTUATORS</a:t>
            </a:r>
            <a:endParaRPr lang="en-IN" sz="34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49390" y="-40163"/>
            <a:ext cx="11773307" cy="1024450"/>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900" b="1" dirty="0" smtClean="0"/>
              <a:t>THE ELECTRIC FIELD: CAPACITIVE</a:t>
            </a:r>
            <a:br>
              <a:rPr lang="en-US" sz="2900" b="1" dirty="0" smtClean="0"/>
            </a:br>
            <a:r>
              <a:rPr lang="en-US" sz="2900" b="1" dirty="0" smtClean="0"/>
              <a:t>SENSORS AND ACTUATORS </a:t>
            </a:r>
            <a:endParaRPr lang="en-IN" sz="2900" b="1" dirty="0"/>
          </a:p>
        </p:txBody>
      </p:sp>
      <p:sp>
        <p:nvSpPr>
          <p:cNvPr id="7" name="Rectangle 6"/>
          <p:cNvSpPr/>
          <p:nvPr/>
        </p:nvSpPr>
        <p:spPr>
          <a:xfrm>
            <a:off x="0" y="1213550"/>
            <a:ext cx="286155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4098" name="Picture 2"/>
          <p:cNvPicPr>
            <a:picLocks noChangeAspect="1" noChangeArrowheads="1"/>
          </p:cNvPicPr>
          <p:nvPr/>
        </p:nvPicPr>
        <p:blipFill>
          <a:blip r:embed="rId2" cstate="print"/>
          <a:srcRect/>
          <a:stretch>
            <a:fillRect/>
          </a:stretch>
        </p:blipFill>
        <p:spPr bwMode="auto">
          <a:xfrm>
            <a:off x="269269" y="1966460"/>
            <a:ext cx="9501188" cy="184404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10098361" y="2600131"/>
            <a:ext cx="2071688" cy="156464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377282" y="5557258"/>
            <a:ext cx="8786813" cy="2989580"/>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9990348" y="6613377"/>
            <a:ext cx="2228850" cy="13550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469776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Motors as Actuators</a:t>
            </a:r>
            <a:endParaRPr lang="en-US" b="1" dirty="0"/>
          </a:p>
        </p:txBody>
      </p:sp>
      <p:sp>
        <p:nvSpPr>
          <p:cNvPr id="6" name="Rectangle 5"/>
          <p:cNvSpPr/>
          <p:nvPr/>
        </p:nvSpPr>
        <p:spPr>
          <a:xfrm>
            <a:off x="0" y="1649625"/>
            <a:ext cx="13716000" cy="1732336"/>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r>
              <a:rPr lang="en-US" dirty="0" smtClean="0"/>
              <a:t>As a general classification for actuation purposes, there are three types of motors:</a:t>
            </a:r>
          </a:p>
          <a:p>
            <a:pPr marL="1299418" indent="-489833">
              <a:buFont typeface="+mj-lt"/>
              <a:buAutoNum type="arabicPeriod"/>
            </a:pPr>
            <a:r>
              <a:rPr lang="en-US" dirty="0" smtClean="0"/>
              <a:t>continuous rotational motors,</a:t>
            </a:r>
          </a:p>
          <a:p>
            <a:pPr marL="1299418" indent="-489833">
              <a:buFont typeface="+mj-lt"/>
              <a:buAutoNum type="arabicPeriod"/>
            </a:pPr>
            <a:r>
              <a:rPr lang="en-US" dirty="0" smtClean="0"/>
              <a:t>stepper motors, and </a:t>
            </a:r>
          </a:p>
          <a:p>
            <a:pPr marL="1299418" indent="-489833">
              <a:buFont typeface="+mj-lt"/>
              <a:buAutoNum type="arabicPeriod"/>
            </a:pPr>
            <a:r>
              <a:rPr lang="en-US" dirty="0" smtClean="0"/>
              <a:t>linear motors.</a:t>
            </a:r>
            <a:endParaRPr lang="en-US" dirty="0"/>
          </a:p>
        </p:txBody>
      </p:sp>
      <p:sp>
        <p:nvSpPr>
          <p:cNvPr id="7" name="Rectangle 6"/>
          <p:cNvSpPr/>
          <p:nvPr/>
        </p:nvSpPr>
        <p:spPr>
          <a:xfrm>
            <a:off x="0" y="4184307"/>
            <a:ext cx="13716000" cy="2132445"/>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The best known to the casual observer is the continuous rotational motor. </a:t>
            </a:r>
          </a:p>
          <a:p>
            <a:pPr marL="489833" indent="-489833" algn="just">
              <a:buFont typeface="Wingdings" pitchFamily="2" charset="2"/>
              <a:buChar char="Ø"/>
            </a:pPr>
            <a:r>
              <a:rPr lang="en-US" dirty="0" smtClean="0"/>
              <a:t>However, stepper motors are much more common than one realizes, and linear motors, while not as common, are increasingly finding application in specialized systems. </a:t>
            </a:r>
          </a:p>
          <a:p>
            <a:pPr marL="489833" indent="-489833" algn="just">
              <a:buFont typeface="Wingdings" pitchFamily="2" charset="2"/>
              <a:buChar char="Ø"/>
            </a:pPr>
            <a:r>
              <a:rPr lang="en-US" dirty="0" smtClean="0"/>
              <a:t>In a continuous motor, the shaft rotates in one direction as long as power is supplied to the motor.</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60849"/>
            <a:ext cx="13716000" cy="1732336"/>
          </a:xfrm>
          <a:prstGeom prst="rect">
            <a:avLst/>
          </a:prstGeom>
        </p:spPr>
        <p:style>
          <a:lnRef idx="1">
            <a:schemeClr val="accent5"/>
          </a:lnRef>
          <a:fillRef idx="2">
            <a:schemeClr val="accent5"/>
          </a:fillRef>
          <a:effectRef idx="1">
            <a:schemeClr val="accent5"/>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Stepper motors provide discrete motion or steps of predetermined size. A pulse given to the motor will move it a fraction of a rotation (1–5 is typical). </a:t>
            </a:r>
          </a:p>
          <a:p>
            <a:pPr marL="489833" indent="-489833" algn="just">
              <a:buFont typeface="Wingdings" pitchFamily="2" charset="2"/>
              <a:buChar char="Ø"/>
            </a:pPr>
            <a:r>
              <a:rPr lang="en-US" dirty="0" smtClean="0"/>
              <a:t>To move it further, an additional pulse is necessary. This is a boon to positioning, where the accurate and repeatable steps of these motors is very useful.</a:t>
            </a:r>
            <a:endParaRPr lang="en-US"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69776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Motors as Actuators</a:t>
            </a:r>
            <a:endParaRPr lang="en-US" b="1" dirty="0"/>
          </a:p>
        </p:txBody>
      </p:sp>
      <p:sp>
        <p:nvSpPr>
          <p:cNvPr id="7" name="Rectangle 6"/>
          <p:cNvSpPr/>
          <p:nvPr/>
        </p:nvSpPr>
        <p:spPr>
          <a:xfrm>
            <a:off x="0" y="4511357"/>
            <a:ext cx="13716000" cy="2132445"/>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Linear motors are somewhere in between. </a:t>
            </a:r>
          </a:p>
          <a:p>
            <a:pPr marL="489833" indent="-489833" algn="just">
              <a:buFont typeface="Wingdings" pitchFamily="2" charset="2"/>
              <a:buChar char="Ø"/>
            </a:pPr>
            <a:r>
              <a:rPr lang="en-US" dirty="0" smtClean="0"/>
              <a:t>First, their motion is linear rather than rotational.</a:t>
            </a:r>
          </a:p>
          <a:p>
            <a:pPr marL="489833" indent="-489833" algn="just">
              <a:buFont typeface="Wingdings" pitchFamily="2" charset="2"/>
              <a:buChar char="Ø"/>
            </a:pPr>
            <a:r>
              <a:rPr lang="en-US" dirty="0" smtClean="0"/>
              <a:t>Because of this, they cannot be truly continuous and must be reversible. </a:t>
            </a:r>
          </a:p>
          <a:p>
            <a:pPr marL="489833" indent="-489833" algn="just">
              <a:buFont typeface="Wingdings" pitchFamily="2" charset="2"/>
              <a:buChar char="Ø"/>
            </a:pPr>
            <a:r>
              <a:rPr lang="en-US" dirty="0" smtClean="0"/>
              <a:t>Often they are stepping motors, but they can be continuous in the range of their linear motion.</a:t>
            </a:r>
            <a:endParaRPr lang="en-US" dirty="0"/>
          </a:p>
        </p:txBody>
      </p:sp>
      <p:sp>
        <p:nvSpPr>
          <p:cNvPr id="8" name="Rectangle 7"/>
          <p:cNvSpPr/>
          <p:nvPr/>
        </p:nvSpPr>
        <p:spPr>
          <a:xfrm>
            <a:off x="3429000" y="7192534"/>
            <a:ext cx="6858000" cy="2132445"/>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a:spAutoFit/>
          </a:bodyPr>
          <a:lstStyle/>
          <a:p>
            <a:pPr marL="489833" indent="-489833" algn="just">
              <a:buFont typeface="Wingdings" pitchFamily="2" charset="2"/>
              <a:buChar char="v"/>
            </a:pPr>
            <a:r>
              <a:rPr lang="en-US" dirty="0" smtClean="0"/>
              <a:t>One may need to control the speed, direction of motion, number of steps, torque applied, etc. These controls are often accomplished with microprocessors  and interfacing circuits</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815414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Motors as Actuators - </a:t>
            </a:r>
            <a:r>
              <a:rPr lang="en-US" b="1" i="1" dirty="0" smtClean="0"/>
              <a:t>Operation Principles</a:t>
            </a:r>
            <a:endParaRPr lang="en-US" b="1" dirty="0"/>
          </a:p>
        </p:txBody>
      </p:sp>
      <p:pic>
        <p:nvPicPr>
          <p:cNvPr id="1026" name="Picture 2"/>
          <p:cNvPicPr>
            <a:picLocks noChangeAspect="1" noChangeArrowheads="1"/>
          </p:cNvPicPr>
          <p:nvPr/>
        </p:nvPicPr>
        <p:blipFill>
          <a:blip r:embed="rId2" cstate="print"/>
          <a:srcRect/>
          <a:stretch>
            <a:fillRect/>
          </a:stretch>
        </p:blipFill>
        <p:spPr bwMode="auto">
          <a:xfrm>
            <a:off x="0" y="2367917"/>
            <a:ext cx="13716000" cy="4427789"/>
          </a:xfrm>
          <a:prstGeom prst="rect">
            <a:avLst/>
          </a:prstGeom>
          <a:ln>
            <a:solidFill>
              <a:srgbClr val="00B05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9598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5314" y="1390019"/>
            <a:ext cx="13537310" cy="6173864"/>
          </a:xfrm>
          <a:prstGeom prst="rect">
            <a:avLst/>
          </a:prstGeom>
          <a:ln>
            <a:solidFill>
              <a:srgbClr val="00B050"/>
            </a:solidFill>
          </a:ln>
          <a:effectLst>
            <a:outerShdw blurRad="292100" dist="139700" dir="2700000" algn="tl" rotWithShape="0">
              <a:srgbClr val="333333">
                <a:alpha val="65000"/>
              </a:srgbClr>
            </a:outerShdw>
          </a:effec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815414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Motors as Actuators - </a:t>
            </a:r>
            <a:r>
              <a:rPr lang="en-US" b="1" i="1" dirty="0" smtClean="0"/>
              <a:t>Operation Principles</a:t>
            </a:r>
            <a:endParaRPr lang="en-US" b="1" dirty="0"/>
          </a:p>
        </p:txBody>
      </p:sp>
      <p:pic>
        <p:nvPicPr>
          <p:cNvPr id="2051" name="Picture 3"/>
          <p:cNvPicPr>
            <a:picLocks noChangeAspect="1" noChangeArrowheads="1"/>
          </p:cNvPicPr>
          <p:nvPr/>
        </p:nvPicPr>
        <p:blipFill>
          <a:blip r:embed="rId3" cstate="print"/>
          <a:srcRect/>
          <a:stretch>
            <a:fillRect/>
          </a:stretch>
        </p:blipFill>
        <p:spPr bwMode="auto">
          <a:xfrm>
            <a:off x="4250533" y="8907767"/>
            <a:ext cx="5214938" cy="768350"/>
          </a:xfrm>
          <a:prstGeom prst="rect">
            <a:avLst/>
          </a:prstGeom>
          <a:ln>
            <a:noFill/>
          </a:ln>
          <a:effectLst>
            <a:outerShdw blurRad="292100" dist="139700" dir="2700000" algn="tl" rotWithShape="0">
              <a:srgbClr val="333333">
                <a:alpha val="65000"/>
              </a:srgbClr>
            </a:outerShdw>
          </a:effectLst>
        </p:spPr>
      </p:pic>
      <p:pic>
        <p:nvPicPr>
          <p:cNvPr id="2052" name="Picture 4"/>
          <p:cNvPicPr>
            <a:picLocks noChangeAspect="1" noChangeArrowheads="1"/>
          </p:cNvPicPr>
          <p:nvPr/>
        </p:nvPicPr>
        <p:blipFill>
          <a:blip r:embed="rId4" cstate="print"/>
          <a:srcRect/>
          <a:stretch>
            <a:fillRect/>
          </a:stretch>
        </p:blipFill>
        <p:spPr bwMode="auto">
          <a:xfrm>
            <a:off x="4693446" y="7986329"/>
            <a:ext cx="4329113" cy="558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48084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1990728"/>
            <a:ext cx="13627152" cy="5573156"/>
          </a:xfrm>
          <a:prstGeom prst="rect">
            <a:avLst/>
          </a:prstGeom>
          <a:ln>
            <a:solidFill>
              <a:srgbClr val="00B050"/>
            </a:solidFill>
          </a:ln>
          <a:effectLst>
            <a:outerShdw blurRad="292100" dist="139700" dir="2700000" algn="tl" rotWithShape="0">
              <a:srgbClr val="333333">
                <a:alpha val="65000"/>
              </a:srgbClr>
            </a:outerShdw>
          </a:effec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815414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Motors as Actuators - </a:t>
            </a:r>
            <a:r>
              <a:rPr lang="en-US" b="1" i="1" dirty="0" smtClean="0"/>
              <a:t>Operation Principles</a:t>
            </a:r>
            <a:endParaRPr lang="en-US" b="1" dirty="0"/>
          </a:p>
        </p:txBody>
      </p:sp>
      <p:pic>
        <p:nvPicPr>
          <p:cNvPr id="3075" name="Picture 3"/>
          <p:cNvPicPr>
            <a:picLocks noChangeAspect="1" noChangeArrowheads="1"/>
          </p:cNvPicPr>
          <p:nvPr/>
        </p:nvPicPr>
        <p:blipFill>
          <a:blip r:embed="rId3" cstate="print"/>
          <a:srcRect/>
          <a:stretch>
            <a:fillRect/>
          </a:stretch>
        </p:blipFill>
        <p:spPr bwMode="auto">
          <a:xfrm>
            <a:off x="4265713" y="6124463"/>
            <a:ext cx="2626893" cy="3933938"/>
          </a:xfrm>
          <a:prstGeom prst="rect">
            <a:avLst/>
          </a:prstGeom>
          <a:noFill/>
          <a:ln w="9525">
            <a:noFill/>
            <a:miter lim="800000"/>
            <a:headEnd/>
            <a:tailEnd/>
          </a:ln>
        </p:spPr>
      </p:pic>
    </p:spTree>
    <p:extLst>
      <p:ext uri="{BB962C8B-B14F-4D97-AF65-F5344CB8AC3E}">
        <p14:creationId xmlns:p14="http://schemas.microsoft.com/office/powerpoint/2010/main" val="38554381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701317" y="2494518"/>
            <a:ext cx="7158038" cy="5252720"/>
          </a:xfrm>
          <a:prstGeom prst="rect">
            <a:avLst/>
          </a:prstGeom>
          <a:ln>
            <a:solidFill>
              <a:schemeClr val="accent3"/>
            </a:solid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8802218" y="3761860"/>
            <a:ext cx="3757613" cy="3422650"/>
          </a:xfrm>
          <a:prstGeom prst="rect">
            <a:avLst/>
          </a:prstGeom>
          <a:noFill/>
          <a:ln w="9525">
            <a:noFill/>
            <a:miter lim="800000"/>
            <a:headEnd/>
            <a:tailEnd/>
          </a:ln>
        </p:spPr>
      </p:pic>
      <p:sp>
        <p:nvSpPr>
          <p:cNvPr id="6" name="TextBox 5"/>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7" name="Rectangle 6"/>
          <p:cNvSpPr/>
          <p:nvPr/>
        </p:nvSpPr>
        <p:spPr>
          <a:xfrm>
            <a:off x="0" y="699120"/>
            <a:ext cx="815414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Motors as Actuators - </a:t>
            </a:r>
            <a:r>
              <a:rPr lang="en-US" b="1" i="1" dirty="0" smtClean="0"/>
              <a:t>Operation Principles</a:t>
            </a:r>
            <a:endParaRPr lang="en-US" b="1" dirty="0"/>
          </a:p>
        </p:txBody>
      </p:sp>
    </p:spTree>
    <p:extLst>
      <p:ext uri="{BB962C8B-B14F-4D97-AF65-F5344CB8AC3E}">
        <p14:creationId xmlns:p14="http://schemas.microsoft.com/office/powerpoint/2010/main" val="3101368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815414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Motors as Actuators - </a:t>
            </a:r>
            <a:r>
              <a:rPr lang="en-US" b="1" i="1" dirty="0" smtClean="0"/>
              <a:t>Operation Principles</a:t>
            </a:r>
            <a:endParaRPr lang="en-US" b="1" dirty="0"/>
          </a:p>
        </p:txBody>
      </p:sp>
      <p:pic>
        <p:nvPicPr>
          <p:cNvPr id="5122" name="Picture 2"/>
          <p:cNvPicPr>
            <a:picLocks noChangeAspect="1" noChangeArrowheads="1"/>
          </p:cNvPicPr>
          <p:nvPr/>
        </p:nvPicPr>
        <p:blipFill>
          <a:blip r:embed="rId2" cstate="print"/>
          <a:srcRect/>
          <a:stretch>
            <a:fillRect/>
          </a:stretch>
        </p:blipFill>
        <p:spPr bwMode="auto">
          <a:xfrm>
            <a:off x="0" y="6930212"/>
            <a:ext cx="13716000" cy="1654553"/>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2443164" y="1498683"/>
            <a:ext cx="8829675" cy="4903470"/>
          </a:xfrm>
          <a:prstGeom prst="rect">
            <a:avLst/>
          </a:prstGeom>
          <a:ln>
            <a:solidFill>
              <a:schemeClr val="accent3"/>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2373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1117848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Brushless, Electronically Commutated DC Motors (BLDC Motors)</a:t>
            </a:r>
            <a:endParaRPr lang="en-US" b="1" dirty="0"/>
          </a:p>
        </p:txBody>
      </p:sp>
      <p:pic>
        <p:nvPicPr>
          <p:cNvPr id="6146" name="Picture 2"/>
          <p:cNvPicPr>
            <a:picLocks noChangeAspect="1" noChangeArrowheads="1"/>
          </p:cNvPicPr>
          <p:nvPr/>
        </p:nvPicPr>
        <p:blipFill>
          <a:blip r:embed="rId2" cstate="print"/>
          <a:srcRect/>
          <a:stretch>
            <a:fillRect/>
          </a:stretch>
        </p:blipFill>
        <p:spPr bwMode="auto">
          <a:xfrm>
            <a:off x="1025353" y="1860848"/>
            <a:ext cx="5100638" cy="3911600"/>
          </a:xfrm>
          <a:prstGeom prst="rect">
            <a:avLst/>
          </a:prstGeom>
          <a:ln>
            <a:solidFill>
              <a:schemeClr val="accent3"/>
            </a:solidFill>
          </a:ln>
          <a:effectLst>
            <a:outerShdw blurRad="292100" dist="139700" dir="2700000" algn="tl" rotWithShape="0">
              <a:srgbClr val="333333">
                <a:alpha val="65000"/>
              </a:srgbClr>
            </a:outerShdw>
          </a:effectLst>
        </p:spPr>
      </p:pic>
      <p:pic>
        <p:nvPicPr>
          <p:cNvPr id="6147" name="Picture 3"/>
          <p:cNvPicPr>
            <a:picLocks noChangeAspect="1" noChangeArrowheads="1"/>
          </p:cNvPicPr>
          <p:nvPr/>
        </p:nvPicPr>
        <p:blipFill>
          <a:blip r:embed="rId3" cstate="print"/>
          <a:srcRect/>
          <a:stretch>
            <a:fillRect/>
          </a:stretch>
        </p:blipFill>
        <p:spPr bwMode="auto">
          <a:xfrm>
            <a:off x="7614086" y="3867471"/>
            <a:ext cx="4500563" cy="3911600"/>
          </a:xfrm>
          <a:prstGeom prst="rect">
            <a:avLst/>
          </a:prstGeom>
          <a:ln>
            <a:solidFill>
              <a:schemeClr val="accent3"/>
            </a:solidFill>
          </a:ln>
          <a:effectLst>
            <a:outerShdw blurRad="292100" dist="139700" dir="2700000" algn="tl" rotWithShape="0">
              <a:srgbClr val="333333">
                <a:alpha val="65000"/>
              </a:srgbClr>
            </a:outerShdw>
          </a:effectLst>
        </p:spPr>
      </p:pic>
      <p:pic>
        <p:nvPicPr>
          <p:cNvPr id="6148" name="Picture 4"/>
          <p:cNvPicPr>
            <a:picLocks noChangeAspect="1" noChangeArrowheads="1"/>
          </p:cNvPicPr>
          <p:nvPr/>
        </p:nvPicPr>
        <p:blipFill>
          <a:blip r:embed="rId4" cstate="print"/>
          <a:srcRect/>
          <a:stretch>
            <a:fillRect/>
          </a:stretch>
        </p:blipFill>
        <p:spPr bwMode="auto">
          <a:xfrm>
            <a:off x="1025352" y="8303164"/>
            <a:ext cx="12158663" cy="1047750"/>
          </a:xfrm>
          <a:prstGeom prst="rect">
            <a:avLst/>
          </a:prstGeom>
          <a:noFill/>
          <a:ln w="9525">
            <a:noFill/>
            <a:miter lim="800000"/>
            <a:headEnd/>
            <a:tailEnd/>
          </a:ln>
        </p:spPr>
      </p:pic>
    </p:spTree>
    <p:extLst>
      <p:ext uri="{BB962C8B-B14F-4D97-AF65-F5344CB8AC3E}">
        <p14:creationId xmlns:p14="http://schemas.microsoft.com/office/powerpoint/2010/main" val="31088236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1117848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Brushless, Electronically Commutated DC Motors (BLDC Motors)</a:t>
            </a:r>
            <a:endParaRPr lang="en-US" b="1" dirty="0"/>
          </a:p>
        </p:txBody>
      </p:sp>
      <p:pic>
        <p:nvPicPr>
          <p:cNvPr id="7170" name="Picture 2"/>
          <p:cNvPicPr>
            <a:picLocks noChangeAspect="1" noChangeArrowheads="1"/>
          </p:cNvPicPr>
          <p:nvPr/>
        </p:nvPicPr>
        <p:blipFill>
          <a:blip r:embed="rId2" cstate="print"/>
          <a:srcRect/>
          <a:stretch>
            <a:fillRect/>
          </a:stretch>
        </p:blipFill>
        <p:spPr bwMode="auto">
          <a:xfrm>
            <a:off x="701316" y="2072073"/>
            <a:ext cx="8302116" cy="4930824"/>
          </a:xfrm>
          <a:prstGeom prst="rect">
            <a:avLst/>
          </a:prstGeom>
          <a:ln>
            <a:solidFill>
              <a:srgbClr val="FF00FF"/>
            </a:solidFill>
          </a:ln>
          <a:effectLst>
            <a:outerShdw blurRad="292100" dist="139700" dir="2700000" algn="tl" rotWithShape="0">
              <a:srgbClr val="333333">
                <a:alpha val="65000"/>
              </a:srgbClr>
            </a:outerShdw>
          </a:effectLst>
        </p:spPr>
      </p:pic>
      <p:pic>
        <p:nvPicPr>
          <p:cNvPr id="7171" name="Picture 3"/>
          <p:cNvPicPr>
            <a:picLocks noChangeAspect="1" noChangeArrowheads="1"/>
          </p:cNvPicPr>
          <p:nvPr/>
        </p:nvPicPr>
        <p:blipFill>
          <a:blip r:embed="rId3" cstate="print"/>
          <a:srcRect/>
          <a:stretch>
            <a:fillRect/>
          </a:stretch>
        </p:blipFill>
        <p:spPr bwMode="auto">
          <a:xfrm>
            <a:off x="9450290" y="5768483"/>
            <a:ext cx="3871913" cy="3897630"/>
          </a:xfrm>
          <a:prstGeom prst="rect">
            <a:avLst/>
          </a:prstGeom>
          <a:noFill/>
          <a:ln w="9525">
            <a:noFill/>
            <a:miter lim="800000"/>
            <a:headEnd/>
            <a:tailEnd/>
          </a:ln>
        </p:spPr>
      </p:pic>
    </p:spTree>
    <p:extLst>
      <p:ext uri="{BB962C8B-B14F-4D97-AF65-F5344CB8AC3E}">
        <p14:creationId xmlns:p14="http://schemas.microsoft.com/office/powerpoint/2010/main" val="34258863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485294" y="2177683"/>
            <a:ext cx="8611865" cy="4656036"/>
          </a:xfrm>
          <a:prstGeom prst="rect">
            <a:avLst/>
          </a:prstGeom>
          <a:ln>
            <a:solidFill>
              <a:srgbClr val="FF00FF"/>
            </a:solidFill>
          </a:ln>
          <a:effectLst>
            <a:outerShdw blurRad="292100" dist="139700" dir="2700000" algn="tl" rotWithShape="0">
              <a:srgbClr val="333333">
                <a:alpha val="65000"/>
              </a:srgbClr>
            </a:outerShdw>
          </a:effectLst>
        </p:spPr>
      </p:pic>
      <p:pic>
        <p:nvPicPr>
          <p:cNvPr id="5" name="Picture 3"/>
          <p:cNvPicPr>
            <a:picLocks noChangeAspect="1" noChangeArrowheads="1"/>
          </p:cNvPicPr>
          <p:nvPr/>
        </p:nvPicPr>
        <p:blipFill>
          <a:blip r:embed="rId3" cstate="print"/>
          <a:srcRect/>
          <a:stretch>
            <a:fillRect/>
          </a:stretch>
        </p:blipFill>
        <p:spPr bwMode="auto">
          <a:xfrm>
            <a:off x="9450290" y="5768483"/>
            <a:ext cx="3871913" cy="3897630"/>
          </a:xfrm>
          <a:prstGeom prst="rect">
            <a:avLst/>
          </a:prstGeom>
          <a:noFill/>
          <a:ln w="9525">
            <a:noFill/>
            <a:miter lim="800000"/>
            <a:headEnd/>
            <a:tailEnd/>
          </a:ln>
        </p:spPr>
      </p:pic>
      <p:sp>
        <p:nvSpPr>
          <p:cNvPr id="6" name="TextBox 5"/>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7" name="Rectangle 6"/>
          <p:cNvSpPr/>
          <p:nvPr/>
        </p:nvSpPr>
        <p:spPr>
          <a:xfrm>
            <a:off x="0" y="699120"/>
            <a:ext cx="1117848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Brushless, Electronically Commutated DC Motors (BLDC Motors)</a:t>
            </a:r>
            <a:endParaRPr lang="en-US" b="1" dirty="0"/>
          </a:p>
        </p:txBody>
      </p:sp>
    </p:spTree>
    <p:extLst>
      <p:ext uri="{BB962C8B-B14F-4D97-AF65-F5344CB8AC3E}">
        <p14:creationId xmlns:p14="http://schemas.microsoft.com/office/powerpoint/2010/main" val="1481002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5" name="Rectangle 4"/>
          <p:cNvSpPr/>
          <p:nvPr/>
        </p:nvSpPr>
        <p:spPr>
          <a:xfrm>
            <a:off x="0" y="699120"/>
            <a:ext cx="95583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Position, Proximity, and Displacement Sensors </a:t>
            </a:r>
            <a:endParaRPr lang="en-US" b="1" dirty="0"/>
          </a:p>
        </p:txBody>
      </p:sp>
      <p:sp>
        <p:nvSpPr>
          <p:cNvPr id="6" name="Rectangle 5"/>
          <p:cNvSpPr/>
          <p:nvPr/>
        </p:nvSpPr>
        <p:spPr>
          <a:xfrm>
            <a:off x="0" y="1332790"/>
            <a:ext cx="13716000" cy="932117"/>
          </a:xfrm>
          <a:prstGeom prst="rect">
            <a:avLst/>
          </a:prstGeom>
        </p:spPr>
        <p:txBody>
          <a:bodyPr wrap="square" lIns="130622" tIns="65311" rIns="130622" bIns="65311">
            <a:spAutoFit/>
          </a:bodyPr>
          <a:lstStyle/>
          <a:p>
            <a:pPr algn="just"/>
            <a:r>
              <a:rPr lang="en-US" b="1" dirty="0" smtClean="0">
                <a:solidFill>
                  <a:srgbClr val="FF00FF"/>
                </a:solidFill>
              </a:rPr>
              <a:t>Position and displacement can be used to change the capacitance of a device in three fundamental ways :</a:t>
            </a:r>
            <a:endParaRPr lang="en-US" b="1" dirty="0">
              <a:solidFill>
                <a:srgbClr val="FF00FF"/>
              </a:solidFill>
            </a:endParaRPr>
          </a:p>
        </p:txBody>
      </p:sp>
      <p:pic>
        <p:nvPicPr>
          <p:cNvPr id="1028" name="Picture 4"/>
          <p:cNvPicPr>
            <a:picLocks noChangeAspect="1" noChangeArrowheads="1"/>
          </p:cNvPicPr>
          <p:nvPr/>
        </p:nvPicPr>
        <p:blipFill>
          <a:blip r:embed="rId2" cstate="print"/>
          <a:srcRect/>
          <a:stretch>
            <a:fillRect/>
          </a:stretch>
        </p:blipFill>
        <p:spPr bwMode="auto">
          <a:xfrm>
            <a:off x="357189" y="3115310"/>
            <a:ext cx="13001625" cy="3827780"/>
          </a:xfrm>
          <a:prstGeom prst="rect">
            <a:avLst/>
          </a:prstGeom>
          <a:ln>
            <a:solidFill>
              <a:schemeClr val="accent1"/>
            </a:solidFill>
          </a:ln>
          <a:effectLst>
            <a:outerShdw blurRad="292100" dist="139700" dir="2700000" algn="tl" rotWithShape="0">
              <a:srgbClr val="333333">
                <a:alpha val="65000"/>
              </a:srgbClr>
            </a:outerShdw>
          </a:effectLst>
        </p:spPr>
      </p:pic>
      <p:pic>
        <p:nvPicPr>
          <p:cNvPr id="1029" name="Picture 5"/>
          <p:cNvPicPr>
            <a:picLocks noChangeAspect="1" noChangeArrowheads="1"/>
          </p:cNvPicPr>
          <p:nvPr/>
        </p:nvPicPr>
        <p:blipFill>
          <a:blip r:embed="rId3" cstate="print"/>
          <a:srcRect/>
          <a:stretch>
            <a:fillRect/>
          </a:stretch>
        </p:blipFill>
        <p:spPr bwMode="auto">
          <a:xfrm>
            <a:off x="0" y="7035823"/>
            <a:ext cx="13716000" cy="139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269270" y="2402840"/>
            <a:ext cx="9015413" cy="5252720"/>
          </a:xfrm>
          <a:prstGeom prst="rect">
            <a:avLst/>
          </a:prstGeom>
          <a:ln>
            <a:solidFill>
              <a:srgbClr val="00B050"/>
            </a:solidFill>
          </a:ln>
          <a:effectLst>
            <a:outerShdw blurRad="292100" dist="139700" dir="2700000" algn="tl" rotWithShape="0">
              <a:srgbClr val="333333">
                <a:alpha val="65000"/>
              </a:srgbClr>
            </a:outerShdw>
          </a:effectLst>
        </p:spPr>
      </p:pic>
      <p:pic>
        <p:nvPicPr>
          <p:cNvPr id="9219" name="Picture 3"/>
          <p:cNvPicPr>
            <a:picLocks noChangeAspect="1" noChangeArrowheads="1"/>
          </p:cNvPicPr>
          <p:nvPr/>
        </p:nvPicPr>
        <p:blipFill>
          <a:blip r:embed="rId3" cstate="print"/>
          <a:srcRect/>
          <a:stretch>
            <a:fillRect/>
          </a:stretch>
        </p:blipFill>
        <p:spPr bwMode="auto">
          <a:xfrm>
            <a:off x="9990349" y="2916966"/>
            <a:ext cx="2771775" cy="4652010"/>
          </a:xfrm>
          <a:prstGeom prst="rect">
            <a:avLst/>
          </a:prstGeom>
          <a:noFill/>
          <a:ln w="9525">
            <a:noFill/>
            <a:miter lim="800000"/>
            <a:headEnd/>
            <a:tailEnd/>
          </a:ln>
        </p:spPr>
      </p:pic>
      <p:sp>
        <p:nvSpPr>
          <p:cNvPr id="6" name="TextBox 5"/>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7" name="Rectangle 6"/>
          <p:cNvSpPr/>
          <p:nvPr/>
        </p:nvSpPr>
        <p:spPr>
          <a:xfrm>
            <a:off x="0" y="699120"/>
            <a:ext cx="1117848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Brushless, Electronically Commutated DC Motors (BLDC Motors)</a:t>
            </a:r>
            <a:endParaRPr lang="en-US" b="1" dirty="0"/>
          </a:p>
        </p:txBody>
      </p:sp>
    </p:spTree>
    <p:extLst>
      <p:ext uri="{BB962C8B-B14F-4D97-AF65-F5344CB8AC3E}">
        <p14:creationId xmlns:p14="http://schemas.microsoft.com/office/powerpoint/2010/main" val="3925427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1117848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Brushless, Electronically Commutated DC Motors (BLDC Motors)</a:t>
            </a:r>
            <a:endParaRPr lang="en-US" b="1" dirty="0"/>
          </a:p>
        </p:txBody>
      </p:sp>
      <p:pic>
        <p:nvPicPr>
          <p:cNvPr id="10242" name="Picture 2"/>
          <p:cNvPicPr>
            <a:picLocks noChangeAspect="1" noChangeArrowheads="1"/>
          </p:cNvPicPr>
          <p:nvPr/>
        </p:nvPicPr>
        <p:blipFill>
          <a:blip r:embed="rId2" cstate="print"/>
          <a:srcRect/>
          <a:stretch>
            <a:fillRect/>
          </a:stretch>
        </p:blipFill>
        <p:spPr bwMode="auto">
          <a:xfrm>
            <a:off x="377280" y="1966460"/>
            <a:ext cx="7600950" cy="5252720"/>
          </a:xfrm>
          <a:prstGeom prst="rect">
            <a:avLst/>
          </a:prstGeom>
          <a:ln>
            <a:solidFill>
              <a:srgbClr val="00B050"/>
            </a:solidFill>
          </a:ln>
          <a:effectLst>
            <a:outerShdw blurRad="292100" dist="139700" dir="2700000" algn="tl" rotWithShape="0">
              <a:srgbClr val="333333">
                <a:alpha val="65000"/>
              </a:srgbClr>
            </a:outerShdw>
          </a:effectLst>
        </p:spPr>
      </p:pic>
      <p:pic>
        <p:nvPicPr>
          <p:cNvPr id="10243" name="Picture 3"/>
          <p:cNvPicPr>
            <a:picLocks noChangeAspect="1" noChangeArrowheads="1"/>
          </p:cNvPicPr>
          <p:nvPr/>
        </p:nvPicPr>
        <p:blipFill>
          <a:blip r:embed="rId3" cstate="print"/>
          <a:srcRect/>
          <a:stretch>
            <a:fillRect/>
          </a:stretch>
        </p:blipFill>
        <p:spPr bwMode="auto">
          <a:xfrm>
            <a:off x="8910228" y="3761860"/>
            <a:ext cx="3028950" cy="3981450"/>
          </a:xfrm>
          <a:prstGeom prst="rect">
            <a:avLst/>
          </a:prstGeom>
          <a:noFill/>
          <a:ln w="9525">
            <a:noFill/>
            <a:miter lim="800000"/>
            <a:headEnd/>
            <a:tailEnd/>
          </a:ln>
        </p:spPr>
      </p:pic>
    </p:spTree>
    <p:extLst>
      <p:ext uri="{BB962C8B-B14F-4D97-AF65-F5344CB8AC3E}">
        <p14:creationId xmlns:p14="http://schemas.microsoft.com/office/powerpoint/2010/main" val="11269956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AC Motors</a:t>
            </a:r>
            <a:endParaRPr lang="en-US" b="1"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3365" y="2451736"/>
            <a:ext cx="7100888" cy="5154930"/>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8445" y="4078696"/>
            <a:ext cx="2528888" cy="2528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78207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 y="2930165"/>
            <a:ext cx="13715999" cy="4132993"/>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a:t>The AC field and </a:t>
            </a:r>
            <a:r>
              <a:rPr lang="en-US" dirty="0" smtClean="0"/>
              <a:t>the coil </a:t>
            </a:r>
            <a:r>
              <a:rPr lang="en-US" dirty="0"/>
              <a:t>act as a transformer and an AC current is induced in the coil because it is </a:t>
            </a:r>
            <a:r>
              <a:rPr lang="en-US" dirty="0" smtClean="0"/>
              <a:t>shorted. According </a:t>
            </a:r>
            <a:r>
              <a:rPr lang="en-US" dirty="0"/>
              <a:t>to Lentz’s law, the current in the coil must produce an opposing field, </a:t>
            </a:r>
            <a:r>
              <a:rPr lang="en-US" dirty="0" smtClean="0"/>
              <a:t>which then </a:t>
            </a:r>
            <a:r>
              <a:rPr lang="en-US" dirty="0"/>
              <a:t>forces the coil to rotate. Since now there is no commutation, continuous rotation </a:t>
            </a:r>
            <a:r>
              <a:rPr lang="en-US" dirty="0" smtClean="0"/>
              <a:t>is achieved </a:t>
            </a:r>
            <a:r>
              <a:rPr lang="en-US" dirty="0"/>
              <a:t>by rotating the </a:t>
            </a:r>
            <a:r>
              <a:rPr lang="en-US" dirty="0" smtClean="0"/>
              <a:t>field. </a:t>
            </a:r>
          </a:p>
          <a:p>
            <a:pPr marL="489833" indent="-489833" algn="just">
              <a:buFont typeface="Wingdings" pitchFamily="2" charset="2"/>
              <a:buChar char="Ø"/>
            </a:pPr>
            <a:r>
              <a:rPr lang="en-US" dirty="0" smtClean="0"/>
              <a:t>This </a:t>
            </a:r>
            <a:r>
              <a:rPr lang="en-US" dirty="0"/>
              <a:t>can then be switched on after the </a:t>
            </a:r>
            <a:r>
              <a:rPr lang="en-US" dirty="0" smtClean="0"/>
              <a:t>loop has </a:t>
            </a:r>
            <a:r>
              <a:rPr lang="en-US" dirty="0"/>
              <a:t>rotated one-half turn to keep it going. In practice this is done somewhat </a:t>
            </a:r>
            <a:r>
              <a:rPr lang="en-US" dirty="0" smtClean="0"/>
              <a:t>differently, by </a:t>
            </a:r>
            <a:r>
              <a:rPr lang="en-US" dirty="0"/>
              <a:t>using the phases of the AC power supply to form a rotating field, shown </a:t>
            </a:r>
            <a:r>
              <a:rPr lang="en-US" dirty="0" smtClean="0"/>
              <a:t>schematically in </a:t>
            </a:r>
            <a:r>
              <a:rPr lang="en-US" b="1" dirty="0"/>
              <a:t>Figure 5.74 </a:t>
            </a:r>
            <a:r>
              <a:rPr lang="en-US" dirty="0"/>
              <a:t>for a three-phase AC motor (a magnet is shown for the rotor, but </a:t>
            </a:r>
            <a:r>
              <a:rPr lang="en-US" dirty="0" smtClean="0"/>
              <a:t>a shorted </a:t>
            </a:r>
            <a:r>
              <a:rPr lang="en-US" dirty="0"/>
              <a:t>coil acts exactly as a magnet). </a:t>
            </a:r>
            <a:endParaRPr lang="en-US" dirty="0" smtClean="0"/>
          </a:p>
          <a:p>
            <a:pPr marL="489833" indent="-489833" algn="just">
              <a:buFont typeface="Wingdings" pitchFamily="2" charset="2"/>
              <a:buChar char="Ø"/>
            </a:pPr>
            <a:r>
              <a:rPr lang="en-US" dirty="0" smtClean="0"/>
              <a:t>As </a:t>
            </a:r>
            <a:r>
              <a:rPr lang="en-US" dirty="0"/>
              <a:t>the phases of the supply change with </a:t>
            </a:r>
            <a:r>
              <a:rPr lang="en-US" dirty="0" smtClean="0"/>
              <a:t>time, they </a:t>
            </a:r>
            <a:r>
              <a:rPr lang="en-US" dirty="0"/>
              <a:t>generate a rotating magnetic field that drags the rotor with it, affecting the rotation.</a:t>
            </a:r>
            <a:endParaRPr lang="en-IN"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AC Motors</a:t>
            </a:r>
            <a:endParaRPr lang="en-US" b="1" dirty="0"/>
          </a:p>
        </p:txBody>
      </p:sp>
    </p:spTree>
    <p:extLst>
      <p:ext uri="{BB962C8B-B14F-4D97-AF65-F5344CB8AC3E}">
        <p14:creationId xmlns:p14="http://schemas.microsoft.com/office/powerpoint/2010/main" val="15001606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256" y="2550509"/>
            <a:ext cx="12960000" cy="2532555"/>
          </a:xfrm>
          <a:prstGeom prst="rect">
            <a:avLst/>
          </a:prstGeom>
        </p:spPr>
        <p:style>
          <a:lnRef idx="1">
            <a:schemeClr val="accent2"/>
          </a:lnRef>
          <a:fillRef idx="2">
            <a:schemeClr val="accent2"/>
          </a:fillRef>
          <a:effectRef idx="1">
            <a:schemeClr val="accent2"/>
          </a:effectRef>
          <a:fontRef idx="minor">
            <a:schemeClr val="dk1"/>
          </a:fontRef>
        </p:style>
        <p:txBody>
          <a:bodyPr lIns="130622" tIns="65311" rIns="130622" bIns="65311">
            <a:spAutoFit/>
          </a:bodyPr>
          <a:lstStyle/>
          <a:p>
            <a:pPr marL="408194" indent="-408194" algn="just">
              <a:buFont typeface="Wingdings" pitchFamily="2" charset="2"/>
              <a:buChar char="Ø"/>
            </a:pPr>
            <a:r>
              <a:rPr lang="en-US" dirty="0"/>
              <a:t>Induction machines are very common in appliances since they are quiet, </a:t>
            </a:r>
            <a:r>
              <a:rPr lang="en-US" dirty="0" smtClean="0"/>
              <a:t>efficient, and </a:t>
            </a:r>
            <a:r>
              <a:rPr lang="en-US" dirty="0"/>
              <a:t>most importantly, rotate at constant speeds that depend only on the frequency of </a:t>
            </a:r>
            <a:r>
              <a:rPr lang="en-US" dirty="0" smtClean="0"/>
              <a:t>the field </a:t>
            </a:r>
            <a:r>
              <a:rPr lang="en-US" dirty="0"/>
              <a:t>and the number of poles. </a:t>
            </a:r>
            <a:endParaRPr lang="en-US" dirty="0" smtClean="0"/>
          </a:p>
          <a:p>
            <a:pPr marL="408194" indent="-408194" algn="just">
              <a:buFont typeface="Wingdings" pitchFamily="2" charset="2"/>
              <a:buChar char="Ø"/>
            </a:pPr>
            <a:r>
              <a:rPr lang="en-US" dirty="0" smtClean="0"/>
              <a:t>They </a:t>
            </a:r>
            <a:r>
              <a:rPr lang="en-US" dirty="0"/>
              <a:t>are also used in control devices where </a:t>
            </a:r>
            <a:r>
              <a:rPr lang="en-US" dirty="0" smtClean="0"/>
              <a:t>constant speed </a:t>
            </a:r>
            <a:r>
              <a:rPr lang="en-US" dirty="0"/>
              <a:t>is important. </a:t>
            </a:r>
            <a:endParaRPr lang="en-US" dirty="0" smtClean="0"/>
          </a:p>
          <a:p>
            <a:pPr marL="408194" indent="-408194" algn="just">
              <a:buFont typeface="Wingdings" pitchFamily="2" charset="2"/>
              <a:buChar char="Ø"/>
            </a:pPr>
            <a:r>
              <a:rPr lang="en-US" dirty="0" smtClean="0"/>
              <a:t>Control </a:t>
            </a:r>
            <a:r>
              <a:rPr lang="en-US" dirty="0"/>
              <a:t>of induction motors, other than on and off, is much </a:t>
            </a:r>
            <a:r>
              <a:rPr lang="en-US" dirty="0" smtClean="0"/>
              <a:t>more involved </a:t>
            </a:r>
            <a:r>
              <a:rPr lang="en-US" dirty="0"/>
              <a:t>than for DC motors, especially when variable speed is desired.</a:t>
            </a:r>
            <a:endParaRPr lang="en-IN"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AC Motors</a:t>
            </a:r>
            <a:endParaRPr lang="en-US" b="1" dirty="0"/>
          </a:p>
        </p:txBody>
      </p:sp>
    </p:spTree>
    <p:extLst>
      <p:ext uri="{BB962C8B-B14F-4D97-AF65-F5344CB8AC3E}">
        <p14:creationId xmlns:p14="http://schemas.microsoft.com/office/powerpoint/2010/main" val="20767378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304" y="2367240"/>
            <a:ext cx="8478000" cy="6631680"/>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AC Motors</a:t>
            </a:r>
            <a:endParaRPr lang="en-US" b="1"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0826" y="4498340"/>
            <a:ext cx="2571750" cy="10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27934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Stepper Motors</a:t>
            </a:r>
            <a:endParaRPr lang="en-US" b="1" dirty="0"/>
          </a:p>
        </p:txBody>
      </p:sp>
      <p:sp>
        <p:nvSpPr>
          <p:cNvPr id="6" name="Rectangle 5"/>
          <p:cNvSpPr/>
          <p:nvPr/>
        </p:nvSpPr>
        <p:spPr>
          <a:xfrm>
            <a:off x="0" y="2577984"/>
            <a:ext cx="13716000" cy="3732883"/>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08194" indent="-408194" algn="just">
              <a:buFont typeface="Wingdings" pitchFamily="2" charset="2"/>
              <a:buChar char="Ø"/>
            </a:pPr>
            <a:r>
              <a:rPr lang="en-US" dirty="0"/>
              <a:t>In actuation, the control of a motor for, say, exact and repeatable positioning requires, </a:t>
            </a:r>
            <a:r>
              <a:rPr lang="en-US" dirty="0" smtClean="0"/>
              <a:t>in addition </a:t>
            </a:r>
            <a:r>
              <a:rPr lang="en-US" dirty="0"/>
              <a:t>to a continuous motor, some means of feedback, counting rotations, </a:t>
            </a:r>
            <a:r>
              <a:rPr lang="en-US" dirty="0" smtClean="0"/>
              <a:t>sensing position</a:t>
            </a:r>
            <a:r>
              <a:rPr lang="en-US" dirty="0"/>
              <a:t>, etc. </a:t>
            </a:r>
            <a:endParaRPr lang="en-US" dirty="0" smtClean="0"/>
          </a:p>
          <a:p>
            <a:pPr marL="408194" indent="-408194" algn="just">
              <a:buFont typeface="Wingdings" pitchFamily="2" charset="2"/>
              <a:buChar char="Ø"/>
            </a:pPr>
            <a:r>
              <a:rPr lang="en-US" dirty="0" smtClean="0"/>
              <a:t>Motors </a:t>
            </a:r>
            <a:r>
              <a:rPr lang="en-US" dirty="0"/>
              <a:t>that incorporate these means are called </a:t>
            </a:r>
            <a:r>
              <a:rPr lang="en-US" b="1" dirty="0"/>
              <a:t>servomotors </a:t>
            </a:r>
            <a:r>
              <a:rPr lang="en-US" dirty="0"/>
              <a:t>and they </a:t>
            </a:r>
            <a:r>
              <a:rPr lang="en-US" dirty="0" smtClean="0"/>
              <a:t>are commonly </a:t>
            </a:r>
            <a:r>
              <a:rPr lang="en-US" dirty="0"/>
              <a:t>used in various control systems. </a:t>
            </a:r>
            <a:endParaRPr lang="en-US" dirty="0" smtClean="0"/>
          </a:p>
          <a:p>
            <a:pPr marL="408194" indent="-408194" algn="just">
              <a:buFont typeface="Wingdings" pitchFamily="2" charset="2"/>
              <a:buChar char="Ø"/>
            </a:pPr>
            <a:r>
              <a:rPr lang="en-US" dirty="0" smtClean="0"/>
              <a:t>In </a:t>
            </a:r>
            <a:r>
              <a:rPr lang="en-US" dirty="0"/>
              <a:t>some applications servomotors have </a:t>
            </a:r>
            <a:r>
              <a:rPr lang="en-US" dirty="0" smtClean="0"/>
              <a:t>been replaced </a:t>
            </a:r>
            <a:r>
              <a:rPr lang="en-US" dirty="0"/>
              <a:t>by stepper motors. </a:t>
            </a:r>
            <a:endParaRPr lang="en-US" dirty="0" smtClean="0"/>
          </a:p>
          <a:p>
            <a:pPr marL="408194" indent="-408194" algn="just">
              <a:buFont typeface="Wingdings" pitchFamily="2" charset="2"/>
              <a:buChar char="Ø"/>
            </a:pPr>
            <a:r>
              <a:rPr lang="en-US" dirty="0" smtClean="0"/>
              <a:t>Stepper </a:t>
            </a:r>
            <a:r>
              <a:rPr lang="en-US" dirty="0"/>
              <a:t>motors are </a:t>
            </a:r>
            <a:r>
              <a:rPr lang="en-US" b="1" dirty="0"/>
              <a:t>incremental rotation or linear </a:t>
            </a:r>
            <a:r>
              <a:rPr lang="en-US" b="1" dirty="0" smtClean="0"/>
              <a:t>motion motors</a:t>
            </a:r>
            <a:r>
              <a:rPr lang="en-US" dirty="0"/>
              <a:t>. For this reason they are often viewed as ‘‘digital’’ motors, in the sense that </a:t>
            </a:r>
            <a:r>
              <a:rPr lang="en-US" dirty="0" smtClean="0"/>
              <a:t>each increment </a:t>
            </a:r>
            <a:r>
              <a:rPr lang="en-US" dirty="0"/>
              <a:t>is fixed in size and increments are generated by a train of pulses.</a:t>
            </a:r>
            <a:endParaRPr lang="en-IN" dirty="0"/>
          </a:p>
        </p:txBody>
      </p:sp>
    </p:spTree>
    <p:extLst>
      <p:ext uri="{BB962C8B-B14F-4D97-AF65-F5344CB8AC3E}">
        <p14:creationId xmlns:p14="http://schemas.microsoft.com/office/powerpoint/2010/main" val="3125821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45" y="1700375"/>
            <a:ext cx="11272838" cy="7236460"/>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Stepper Motors</a:t>
            </a:r>
            <a:endParaRPr lang="en-US" b="1"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1280" y="2794000"/>
            <a:ext cx="285750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36646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3424" y="1860848"/>
            <a:ext cx="10422000" cy="6709522"/>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Stepper Motors</a:t>
            </a:r>
            <a:endParaRPr lang="en-US" b="1" dirty="0"/>
          </a:p>
        </p:txBody>
      </p:sp>
    </p:spTree>
    <p:extLst>
      <p:ext uri="{BB962C8B-B14F-4D97-AF65-F5344CB8AC3E}">
        <p14:creationId xmlns:p14="http://schemas.microsoft.com/office/powerpoint/2010/main" val="42805511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7280" y="1651320"/>
            <a:ext cx="12853428" cy="4533102"/>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algn="just"/>
            <a:r>
              <a:rPr lang="en-US" dirty="0" smtClean="0"/>
              <a:t>The sequence indicates the following:</a:t>
            </a:r>
          </a:p>
          <a:p>
            <a:pPr marL="489833" indent="-489833" algn="just">
              <a:buFont typeface="+mj-lt"/>
              <a:buAutoNum type="arabicPeriod"/>
            </a:pPr>
            <a:r>
              <a:rPr lang="en-US" dirty="0" smtClean="0"/>
              <a:t>The </a:t>
            </a:r>
            <a:r>
              <a:rPr lang="en-US" b="1" dirty="0" smtClean="0"/>
              <a:t>size of the step </a:t>
            </a:r>
            <a:r>
              <a:rPr lang="en-US" dirty="0" smtClean="0"/>
              <a:t>(number of steps) depends on the number of coils and, as we shall see later, the number of poles in the rotor.</a:t>
            </a:r>
          </a:p>
          <a:p>
            <a:pPr marL="489833" indent="-489833" algn="just">
              <a:buFont typeface="+mj-lt"/>
              <a:buAutoNum type="arabicPeriod"/>
            </a:pPr>
            <a:r>
              <a:rPr lang="en-US" b="1" dirty="0" smtClean="0"/>
              <a:t>Full stepping </a:t>
            </a:r>
            <a:r>
              <a:rPr lang="en-US" dirty="0" smtClean="0"/>
              <a:t>(90 in this case) can be accomplished by using only one of the stator coils (single phase) at each step.</a:t>
            </a:r>
          </a:p>
          <a:p>
            <a:pPr marL="489833" indent="-489833" algn="just">
              <a:buFont typeface="+mj-lt"/>
              <a:buAutoNum type="arabicPeriod"/>
            </a:pPr>
            <a:r>
              <a:rPr lang="en-US" dirty="0" smtClean="0"/>
              <a:t>More coils and more poles in the rotor will produce </a:t>
            </a:r>
            <a:r>
              <a:rPr lang="en-US" b="1" dirty="0" smtClean="0"/>
              <a:t>smaller steps</a:t>
            </a:r>
            <a:r>
              <a:rPr lang="en-US" dirty="0" smtClean="0"/>
              <a:t>.</a:t>
            </a:r>
          </a:p>
          <a:p>
            <a:pPr marL="489833" indent="-489833" algn="just">
              <a:buFont typeface="+mj-lt"/>
              <a:buAutoNum type="arabicPeriod"/>
            </a:pPr>
            <a:r>
              <a:rPr lang="en-US" dirty="0" smtClean="0"/>
              <a:t>The number of poles in the </a:t>
            </a:r>
            <a:r>
              <a:rPr lang="en-US" b="1" dirty="0" smtClean="0"/>
              <a:t>rotor </a:t>
            </a:r>
            <a:r>
              <a:rPr lang="en-US" dirty="0" smtClean="0"/>
              <a:t>and in the </a:t>
            </a:r>
            <a:r>
              <a:rPr lang="en-US" b="1" dirty="0" smtClean="0"/>
              <a:t>stator </a:t>
            </a:r>
            <a:r>
              <a:rPr lang="en-US" dirty="0" smtClean="0"/>
              <a:t>must be </a:t>
            </a:r>
            <a:r>
              <a:rPr lang="en-US" b="1" dirty="0" smtClean="0"/>
              <a:t>different </a:t>
            </a:r>
            <a:r>
              <a:rPr lang="en-US" dirty="0" smtClean="0"/>
              <a:t>(fewer poles in the rotor).</a:t>
            </a:r>
          </a:p>
          <a:p>
            <a:pPr marL="489833" indent="-489833" algn="just">
              <a:buFont typeface="+mj-lt"/>
              <a:buAutoNum type="arabicPeriod"/>
            </a:pPr>
            <a:r>
              <a:rPr lang="en-US" dirty="0" smtClean="0"/>
              <a:t>The </a:t>
            </a:r>
            <a:r>
              <a:rPr lang="en-US" b="1" dirty="0" smtClean="0"/>
              <a:t>magnetic field </a:t>
            </a:r>
            <a:r>
              <a:rPr lang="en-US" dirty="0" smtClean="0"/>
              <a:t>in the rotor can be generated by </a:t>
            </a:r>
            <a:r>
              <a:rPr lang="en-US" b="1" dirty="0" smtClean="0"/>
              <a:t>permanent magnets </a:t>
            </a:r>
            <a:r>
              <a:rPr lang="en-US" dirty="0" smtClean="0"/>
              <a:t>or by coils. We shall see that neither is really necessary. A stepper motor can be made with an iron rotor alone.</a:t>
            </a:r>
            <a:endParaRPr lang="en-US"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Stepper Motors</a:t>
            </a:r>
            <a:endParaRPr lang="en-US"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5" name="Rectangle 4"/>
          <p:cNvSpPr/>
          <p:nvPr/>
        </p:nvSpPr>
        <p:spPr>
          <a:xfrm>
            <a:off x="0" y="699120"/>
            <a:ext cx="95583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Position, Proximity, and Displacement Sensors </a:t>
            </a:r>
            <a:endParaRPr lang="en-US" b="1" dirty="0"/>
          </a:p>
        </p:txBody>
      </p:sp>
      <p:sp>
        <p:nvSpPr>
          <p:cNvPr id="6" name="Rectangle 5"/>
          <p:cNvSpPr/>
          <p:nvPr/>
        </p:nvSpPr>
        <p:spPr>
          <a:xfrm>
            <a:off x="0" y="1269758"/>
            <a:ext cx="13716000" cy="4533102"/>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marL="489833" indent="-489833" algn="just">
              <a:buFont typeface="+mj-lt"/>
              <a:buAutoNum type="arabicPeriod"/>
            </a:pPr>
            <a:r>
              <a:rPr lang="en-US" dirty="0" smtClean="0"/>
              <a:t>By allowing one conductor in a two-conductor capacitor (usually a plate) to move</a:t>
            </a:r>
            <a:br>
              <a:rPr lang="en-US" dirty="0" smtClean="0"/>
            </a:br>
            <a:r>
              <a:rPr lang="en-US" dirty="0" smtClean="0"/>
              <a:t>relative to the other. A number of configurations are shown in </a:t>
            </a:r>
            <a:r>
              <a:rPr lang="en-US" b="1" dirty="0" smtClean="0"/>
              <a:t>Figure 5.5</a:t>
            </a:r>
            <a:r>
              <a:rPr lang="en-US" dirty="0" smtClean="0"/>
              <a:t>. In</a:t>
            </a:r>
            <a:br>
              <a:rPr lang="en-US" dirty="0" smtClean="0"/>
            </a:br>
            <a:r>
              <a:rPr lang="en-US" b="1" dirty="0" smtClean="0"/>
              <a:t>Figure 5.5a</a:t>
            </a:r>
            <a:r>
              <a:rPr lang="en-US" dirty="0" smtClean="0"/>
              <a:t>, the sensor is made of a single plate while the second plate is a conductor relative to which the distance (proximity) is sensed. While this is a valid</a:t>
            </a:r>
            <a:br>
              <a:rPr lang="en-US" dirty="0" smtClean="0"/>
            </a:br>
            <a:r>
              <a:rPr lang="en-US" dirty="0" smtClean="0"/>
              <a:t>method, it is not a sensor one can obtain ready-made, but rather </a:t>
            </a:r>
            <a:r>
              <a:rPr lang="en-US" b="1" dirty="0" smtClean="0"/>
              <a:t>one has to build it,</a:t>
            </a:r>
            <a:br>
              <a:rPr lang="en-US" b="1" dirty="0" smtClean="0"/>
            </a:br>
            <a:r>
              <a:rPr lang="en-US" dirty="0" smtClean="0"/>
              <a:t>and this implies that proximity can only be sensed with respect to a conducting</a:t>
            </a:r>
            <a:br>
              <a:rPr lang="en-US" dirty="0" smtClean="0"/>
            </a:br>
            <a:r>
              <a:rPr lang="en-US" dirty="0" smtClean="0"/>
              <a:t>surface. A schematic position sensor of this type is shown in </a:t>
            </a:r>
            <a:r>
              <a:rPr lang="en-US" b="1" dirty="0" smtClean="0"/>
              <a:t>Figure 5.6</a:t>
            </a:r>
            <a:r>
              <a:rPr lang="en-US" dirty="0" smtClean="0"/>
              <a:t>. </a:t>
            </a:r>
            <a:r>
              <a:rPr lang="en-US" b="1" dirty="0" smtClean="0">
                <a:solidFill>
                  <a:srgbClr val="00B050"/>
                </a:solidFill>
              </a:rPr>
              <a:t>One plate </a:t>
            </a:r>
            <a:br>
              <a:rPr lang="en-US" b="1" dirty="0" smtClean="0">
                <a:solidFill>
                  <a:srgbClr val="00B050"/>
                </a:solidFill>
              </a:rPr>
            </a:br>
            <a:r>
              <a:rPr lang="en-US" b="1" dirty="0" smtClean="0">
                <a:solidFill>
                  <a:srgbClr val="00B050"/>
                </a:solidFill>
              </a:rPr>
              <a:t> is fixed while the other is pushed by the moving device.</a:t>
            </a:r>
            <a:r>
              <a:rPr lang="en-US" b="1" dirty="0" smtClean="0"/>
              <a:t> </a:t>
            </a:r>
            <a:r>
              <a:rPr lang="en-US" dirty="0" smtClean="0"/>
              <a:t>The position of the moving device causes a change in position of one of the plates, and this changes the capacitance. The capacitance is inversely proportional to distance, and as long as the</a:t>
            </a:r>
            <a:br>
              <a:rPr lang="en-US" dirty="0" smtClean="0"/>
            </a:br>
            <a:r>
              <a:rPr lang="en-US" dirty="0" smtClean="0"/>
              <a:t>distances sensed are small, the output is linear .</a:t>
            </a:r>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9786" y="5979706"/>
            <a:ext cx="11944350" cy="3911600"/>
          </a:xfrm>
          <a:prstGeom prst="rect">
            <a:avLst/>
          </a:prstGeom>
          <a:noFill/>
          <a:ln w="9525">
            <a:solidFill>
              <a:schemeClr val="accent1"/>
            </a:solidFill>
            <a:miter lim="800000"/>
            <a:headEnd/>
            <a:tailEnd/>
          </a:ln>
        </p:spPr>
      </p:pic>
      <p:pic>
        <p:nvPicPr>
          <p:cNvPr id="2053" name="Picture 5"/>
          <p:cNvPicPr>
            <a:picLocks noChangeAspect="1" noChangeArrowheads="1"/>
          </p:cNvPicPr>
          <p:nvPr/>
        </p:nvPicPr>
        <p:blipFill>
          <a:blip r:embed="rId3" cstate="print"/>
          <a:srcRect/>
          <a:stretch>
            <a:fillRect/>
          </a:stretch>
        </p:blipFill>
        <p:spPr bwMode="auto">
          <a:xfrm>
            <a:off x="10758489" y="8340091"/>
            <a:ext cx="2957513" cy="17183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99213"/>
            <a:ext cx="13716000" cy="7333869"/>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lnSpc>
                <a:spcPct val="150000"/>
              </a:lnSpc>
              <a:buFont typeface="Wingdings" pitchFamily="2" charset="2"/>
              <a:buChar char="Ø"/>
            </a:pPr>
            <a:r>
              <a:rPr lang="en-US" dirty="0" smtClean="0"/>
              <a:t>Consider again </a:t>
            </a:r>
            <a:r>
              <a:rPr lang="en-US" b="1" dirty="0" smtClean="0"/>
              <a:t>Figure 5.76, but suppose that the permanent magnet in the rotor is </a:t>
            </a:r>
            <a:r>
              <a:rPr lang="en-US" dirty="0" smtClean="0"/>
              <a:t>replaced with a piece of iron (</a:t>
            </a:r>
            <a:r>
              <a:rPr lang="en-US" dirty="0" err="1" smtClean="0"/>
              <a:t>nonmagnetized</a:t>
            </a:r>
            <a:r>
              <a:rPr lang="en-US" dirty="0" smtClean="0"/>
              <a:t>). The operation indicated above is still valid since the magnetic field produced by the stator coils will magnetize the iron (i.e., an electromagnet will attract a piece of iron). </a:t>
            </a:r>
          </a:p>
          <a:p>
            <a:pPr marL="489833" indent="-489833" algn="just">
              <a:lnSpc>
                <a:spcPct val="150000"/>
              </a:lnSpc>
              <a:buFont typeface="Wingdings" pitchFamily="2" charset="2"/>
              <a:buChar char="Ø"/>
            </a:pPr>
            <a:r>
              <a:rPr lang="en-US" dirty="0" smtClean="0"/>
              <a:t>This simplifies matters considerably since now the rotor is much simpler to make. This type of stepper motor is called a </a:t>
            </a:r>
            <a:r>
              <a:rPr lang="en-US" b="1" dirty="0" smtClean="0"/>
              <a:t>variable reluctance stepping motor and is a common way of producing stepper </a:t>
            </a:r>
            <a:r>
              <a:rPr lang="en-US" dirty="0" smtClean="0"/>
              <a:t>motors. </a:t>
            </a:r>
          </a:p>
          <a:p>
            <a:pPr marL="489833" indent="-489833" algn="just">
              <a:lnSpc>
                <a:spcPct val="150000"/>
              </a:lnSpc>
              <a:buFont typeface="Wingdings" pitchFamily="2" charset="2"/>
              <a:buChar char="Ø"/>
            </a:pPr>
            <a:r>
              <a:rPr lang="en-US" dirty="0" smtClean="0"/>
              <a:t>The principle of the motor is shown in </a:t>
            </a:r>
            <a:r>
              <a:rPr lang="en-US" b="1" dirty="0" smtClean="0"/>
              <a:t>Figure 5.77a. To operate it, the coils </a:t>
            </a:r>
            <a:r>
              <a:rPr lang="en-US" dirty="0" smtClean="0"/>
              <a:t>marked as 2 are first energized. This moves the rotor one step counterclockwise. Then coils marked as 3 are energized, moving one step to the left, and so on. </a:t>
            </a:r>
          </a:p>
          <a:p>
            <a:pPr marL="489833" indent="-489833" algn="just">
              <a:lnSpc>
                <a:spcPct val="150000"/>
              </a:lnSpc>
              <a:buFont typeface="Wingdings" pitchFamily="2" charset="2"/>
              <a:buChar char="Ø"/>
            </a:pPr>
            <a:r>
              <a:rPr lang="en-US" dirty="0" smtClean="0"/>
              <a:t>Rotation in the opposite direction is obtained by inverting the sequence (driving coil number 3 first, then 2, and so on).</a:t>
            </a:r>
            <a:endParaRPr lang="en-US"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Stepper Motors</a:t>
            </a:r>
            <a:endParaRPr lang="en-US" b="1"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Stepper Motors</a:t>
            </a:r>
            <a:endParaRPr lang="en-US" b="1" dirty="0"/>
          </a:p>
        </p:txBody>
      </p:sp>
      <p:pic>
        <p:nvPicPr>
          <p:cNvPr id="1026" name="Picture 2"/>
          <p:cNvPicPr>
            <a:picLocks noChangeAspect="1" noChangeArrowheads="1"/>
          </p:cNvPicPr>
          <p:nvPr/>
        </p:nvPicPr>
        <p:blipFill>
          <a:blip r:embed="rId2" cstate="print"/>
          <a:srcRect/>
          <a:stretch>
            <a:fillRect/>
          </a:stretch>
        </p:blipFill>
        <p:spPr bwMode="auto">
          <a:xfrm>
            <a:off x="800100" y="2177683"/>
            <a:ext cx="12115800" cy="5085080"/>
          </a:xfrm>
          <a:prstGeom prst="rect">
            <a:avLst/>
          </a:prstGeom>
          <a:ln>
            <a:solidFill>
              <a:srgbClr val="00B050"/>
            </a:solid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161256" y="7694979"/>
            <a:ext cx="13441680" cy="1241856"/>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61256" y="1936188"/>
            <a:ext cx="13304520" cy="7064030"/>
          </a:xfrm>
          <a:prstGeom prst="rect">
            <a:avLst/>
          </a:prstGeom>
          <a:ln>
            <a:solidFill>
              <a:srgbClr val="00B050"/>
            </a:solidFill>
          </a:ln>
          <a:effectLst>
            <a:outerShdw blurRad="292100" dist="139700" dir="2700000" algn="tl" rotWithShape="0">
              <a:srgbClr val="333333">
                <a:alpha val="65000"/>
              </a:srgbClr>
            </a:outerShdw>
          </a:effec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Stepper Motors</a:t>
            </a:r>
            <a:endParaRPr lang="en-US" b="1"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244" y="1649625"/>
            <a:ext cx="13662756" cy="2532555"/>
          </a:xfrm>
          <a:prstGeom prst="rect">
            <a:avLst/>
          </a:prstGeom>
          <a:solidFill>
            <a:schemeClr val="accent3">
              <a:lumMod val="20000"/>
              <a:lumOff val="80000"/>
            </a:schemeClr>
          </a:solidFill>
          <a:ln>
            <a:solidFill>
              <a:srgbClr val="00B050"/>
            </a:solidFill>
          </a:ln>
        </p:spPr>
        <p:txBody>
          <a:bodyPr wrap="square" lIns="130622" tIns="65311" rIns="130622" bIns="65311">
            <a:spAutoFit/>
          </a:bodyPr>
          <a:lstStyle/>
          <a:p>
            <a:pPr marL="489833" indent="-489833" algn="just">
              <a:buFont typeface="Wingdings" pitchFamily="2" charset="2"/>
              <a:buChar char="Ø"/>
            </a:pPr>
            <a:r>
              <a:rPr lang="en-US" dirty="0" smtClean="0"/>
              <a:t>Half-stepping is possible by proper driving following the principles outlined above. For example, by driving first coil 1 we obtain the situation shown in the figure. </a:t>
            </a:r>
          </a:p>
          <a:p>
            <a:pPr marL="489833" indent="-489833" algn="just">
              <a:buFont typeface="Wingdings" pitchFamily="2" charset="2"/>
              <a:buChar char="Ø"/>
            </a:pPr>
            <a:r>
              <a:rPr lang="en-US" dirty="0" smtClean="0"/>
              <a:t>If coils 1 and 2 are driven at the same time, the rotor will move counterclockwise one-half step</a:t>
            </a:r>
            <a:r>
              <a:rPr lang="en-US" b="1" dirty="0" smtClean="0"/>
              <a:t>. </a:t>
            </a:r>
          </a:p>
          <a:p>
            <a:pPr marL="489833" indent="-489833" algn="just">
              <a:buFont typeface="Wingdings" pitchFamily="2" charset="2"/>
              <a:buChar char="Ø"/>
            </a:pPr>
            <a:r>
              <a:rPr lang="en-US" dirty="0" smtClean="0"/>
              <a:t>This stepper motor is capable of full steps of 15. The motor is a three phase stepper motor since the sequence to drive it in either direction repeats after three steps.</a:t>
            </a:r>
            <a:endParaRPr lang="en-US"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Stepper Motors</a:t>
            </a:r>
            <a:endParaRPr lang="en-US" b="1" dirty="0"/>
          </a:p>
        </p:txBody>
      </p:sp>
      <p:sp>
        <p:nvSpPr>
          <p:cNvPr id="7" name="Rectangle 6"/>
          <p:cNvSpPr/>
          <p:nvPr/>
        </p:nvSpPr>
        <p:spPr>
          <a:xfrm>
            <a:off x="0" y="4606752"/>
            <a:ext cx="13716000" cy="1332226"/>
          </a:xfrm>
          <a:prstGeom prst="rect">
            <a:avLst/>
          </a:prstGeom>
          <a:solidFill>
            <a:schemeClr val="accent5">
              <a:lumMod val="20000"/>
              <a:lumOff val="80000"/>
            </a:schemeClr>
          </a:solidFill>
          <a:ln>
            <a:solidFill>
              <a:srgbClr val="00B050"/>
            </a:solidFill>
          </a:ln>
        </p:spPr>
        <p:txBody>
          <a:bodyPr wrap="square" lIns="130622" tIns="65311" rIns="130622" bIns="65311">
            <a:spAutoFit/>
          </a:bodyPr>
          <a:lstStyle/>
          <a:p>
            <a:pPr marL="489833" indent="-489833" algn="just">
              <a:buFont typeface="Wingdings" pitchFamily="2" charset="2"/>
              <a:buChar char="ü"/>
            </a:pPr>
            <a:r>
              <a:rPr lang="en-US" dirty="0" smtClean="0"/>
              <a:t>Note that here the number of poles in the stator is larger than in the rotor. </a:t>
            </a:r>
          </a:p>
          <a:p>
            <a:pPr marL="489833" indent="-489833" algn="just">
              <a:buFont typeface="Wingdings" pitchFamily="2" charset="2"/>
              <a:buChar char="ü"/>
            </a:pPr>
            <a:r>
              <a:rPr lang="en-US" dirty="0" smtClean="0"/>
              <a:t>The opposite is just as valid and is often used in conjunction with variable reluctance stepper motors.</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0" y="6767383"/>
            <a:ext cx="13716000" cy="2169452"/>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449289" y="1418337"/>
            <a:ext cx="8047037" cy="6303963"/>
          </a:xfrm>
          <a:prstGeom prst="rect">
            <a:avLst/>
          </a:prstGeom>
          <a:ln>
            <a:solidFill>
              <a:srgbClr val="00B050"/>
            </a:solidFill>
          </a:ln>
          <a:effectLst>
            <a:outerShdw blurRad="292100" dist="139700" dir="2700000" algn="tl" rotWithShape="0">
              <a:srgbClr val="333333">
                <a:alpha val="65000"/>
              </a:srgbClr>
            </a:outerShdw>
          </a:effectLst>
        </p:spPr>
      </p:pic>
      <p:sp>
        <p:nvSpPr>
          <p:cNvPr id="7" name="TextBox 6"/>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8" name="Rectangle 7"/>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Stepper Motors</a:t>
            </a:r>
            <a:endParaRPr lang="en-US" b="1" dirty="0"/>
          </a:p>
        </p:txBody>
      </p:sp>
      <p:pic>
        <p:nvPicPr>
          <p:cNvPr id="4100" name="Picture 4"/>
          <p:cNvPicPr>
            <a:picLocks noChangeAspect="1" noChangeArrowheads="1"/>
          </p:cNvPicPr>
          <p:nvPr/>
        </p:nvPicPr>
        <p:blipFill>
          <a:blip r:embed="rId3" cstate="print"/>
          <a:srcRect/>
          <a:stretch>
            <a:fillRect/>
          </a:stretch>
        </p:blipFill>
        <p:spPr bwMode="auto">
          <a:xfrm>
            <a:off x="9177140" y="3864452"/>
            <a:ext cx="2865437" cy="2329498"/>
          </a:xfrm>
          <a:prstGeom prst="rect">
            <a:avLst/>
          </a:prstGeom>
          <a:noFill/>
          <a:ln w="9525">
            <a:noFill/>
            <a:miter lim="800000"/>
            <a:headEnd/>
            <a:tailEnd/>
          </a:ln>
        </p:spPr>
      </p:pic>
      <p:sp>
        <p:nvSpPr>
          <p:cNvPr id="10" name="Rectangle 9"/>
          <p:cNvSpPr/>
          <p:nvPr/>
        </p:nvSpPr>
        <p:spPr>
          <a:xfrm>
            <a:off x="0" y="7886463"/>
            <a:ext cx="13716000" cy="193899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514350" indent="-514350" algn="just">
              <a:buFont typeface="Wingdings" pitchFamily="2" charset="2"/>
              <a:buChar char="v"/>
            </a:pPr>
            <a:r>
              <a:rPr lang="en-US" sz="2000" dirty="0" smtClean="0"/>
              <a:t>In an attempt to make motors with increasingly finer pitch (smaller steps), multiple rotors on a single shaft are used. </a:t>
            </a:r>
          </a:p>
          <a:p>
            <a:pPr marL="514350" indent="-514350" algn="just">
              <a:buFont typeface="Wingdings" pitchFamily="2" charset="2"/>
              <a:buChar char="v"/>
            </a:pPr>
            <a:r>
              <a:rPr lang="en-US" sz="2000" dirty="0" smtClean="0"/>
              <a:t>These are called multiple stack stepper motors and they allow much finer steps by keeping one of the set of poles (on the rotor or on the stator) equal but changing the pitch on the opposite set of poles. </a:t>
            </a:r>
          </a:p>
          <a:p>
            <a:pPr marL="514350" indent="-514350" algn="just">
              <a:buFont typeface="Wingdings" pitchFamily="2" charset="2"/>
              <a:buChar char="v"/>
            </a:pPr>
            <a:r>
              <a:rPr lang="en-US" sz="2000" dirty="0" smtClean="0"/>
              <a:t>Since now the pitch varies between stacks rather than within one stack, finer pitches are possible. </a:t>
            </a:r>
          </a:p>
          <a:p>
            <a:pPr marL="514350" indent="-514350" algn="just">
              <a:buFont typeface="Wingdings" pitchFamily="2" charset="2"/>
              <a:buChar char="v"/>
            </a:pPr>
            <a:r>
              <a:rPr lang="en-US" sz="2000" dirty="0" smtClean="0"/>
              <a:t>The </a:t>
            </a:r>
            <a:r>
              <a:rPr lang="en-US" sz="2000" b="1" dirty="0" smtClean="0"/>
              <a:t>disadvantage </a:t>
            </a:r>
            <a:r>
              <a:rPr lang="en-US" sz="2000" dirty="0" smtClean="0"/>
              <a:t>is that the driving sequence is more complicated than in a single rotor motor.</a:t>
            </a:r>
            <a:endParaRPr lang="en-US" sz="20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a:t>Stepper Motors</a:t>
            </a:r>
            <a:endParaRPr lang="en-US" b="1" dirty="0"/>
          </a:p>
        </p:txBody>
      </p:sp>
      <p:pic>
        <p:nvPicPr>
          <p:cNvPr id="5122" name="Picture 2"/>
          <p:cNvPicPr>
            <a:picLocks noChangeAspect="1" noChangeArrowheads="1"/>
          </p:cNvPicPr>
          <p:nvPr/>
        </p:nvPicPr>
        <p:blipFill>
          <a:blip r:embed="rId2" cstate="print"/>
          <a:srcRect/>
          <a:stretch>
            <a:fillRect/>
          </a:stretch>
        </p:blipFill>
        <p:spPr bwMode="auto">
          <a:xfrm>
            <a:off x="141238" y="1544013"/>
            <a:ext cx="10317163" cy="6253321"/>
          </a:xfrm>
          <a:prstGeom prst="rect">
            <a:avLst/>
          </a:prstGeom>
          <a:ln>
            <a:solidFill>
              <a:srgbClr val="00B050"/>
            </a:solidFill>
          </a:ln>
          <a:effectLst>
            <a:outerShdw blurRad="292100" dist="139700" dir="2700000" algn="tl" rotWithShape="0">
              <a:srgbClr val="333333">
                <a:alpha val="65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10808246" y="3738722"/>
            <a:ext cx="2530475" cy="2580958"/>
          </a:xfrm>
          <a:prstGeom prst="rect">
            <a:avLst/>
          </a:prstGeom>
          <a:noFill/>
          <a:ln w="9525">
            <a:noFill/>
            <a:miter lim="800000"/>
            <a:headEnd/>
            <a:tailEnd/>
          </a:ln>
        </p:spPr>
      </p:pic>
      <p:sp>
        <p:nvSpPr>
          <p:cNvPr id="9" name="Rectangle 8"/>
          <p:cNvSpPr/>
          <p:nvPr/>
        </p:nvSpPr>
        <p:spPr>
          <a:xfrm>
            <a:off x="3429000" y="8276761"/>
            <a:ext cx="6858000" cy="1292662"/>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514350" indent="-514350" algn="just">
              <a:buFont typeface="Wingdings" pitchFamily="2" charset="2"/>
              <a:buChar char="ü"/>
            </a:pPr>
            <a:r>
              <a:rPr lang="en-US" dirty="0" smtClean="0"/>
              <a:t>One can find stepper motors in industrial controls as easily as in consumer products such as printers, scanners, and cameras.</a:t>
            </a: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Linear Motors</a:t>
            </a:r>
            <a:endParaRPr lang="en-US" b="1" dirty="0"/>
          </a:p>
        </p:txBody>
      </p:sp>
      <p:sp>
        <p:nvSpPr>
          <p:cNvPr id="6" name="Rectangle 5"/>
          <p:cNvSpPr/>
          <p:nvPr/>
        </p:nvSpPr>
        <p:spPr>
          <a:xfrm>
            <a:off x="4913784" y="831134"/>
            <a:ext cx="8802216" cy="2092881"/>
          </a:xfrm>
          <a:prstGeom prst="rect">
            <a:avLst/>
          </a:prstGeom>
          <a:solidFill>
            <a:srgbClr val="FFE1FF"/>
          </a:solidFill>
          <a:ln>
            <a:solidFill>
              <a:srgbClr val="00B050"/>
            </a:solidFill>
          </a:ln>
        </p:spPr>
        <p:txBody>
          <a:bodyPr wrap="square">
            <a:spAutoFit/>
          </a:bodyPr>
          <a:lstStyle/>
          <a:p>
            <a:pPr marL="514350" indent="-514350" algn="just">
              <a:buFont typeface="Wingdings" pitchFamily="2" charset="2"/>
              <a:buChar char="Ø"/>
            </a:pPr>
            <a:r>
              <a:rPr lang="en-US" dirty="0" smtClean="0"/>
              <a:t>A linear motor, either incorporating continuous motion or stepper motion, can be viewed as a rotary motor that has been cut and flattened so that the rotor can now slide linearly over the stator. </a:t>
            </a:r>
          </a:p>
          <a:p>
            <a:pPr marL="514350" indent="-514350" algn="just">
              <a:buFont typeface="Wingdings" pitchFamily="2" charset="2"/>
              <a:buChar char="Ø"/>
            </a:pPr>
            <a:r>
              <a:rPr lang="en-US" dirty="0" smtClean="0"/>
              <a:t>This is shown schematically in </a:t>
            </a:r>
            <a:r>
              <a:rPr lang="en-US" b="1" dirty="0" smtClean="0"/>
              <a:t>Figure 5.81.</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212726" y="3918204"/>
            <a:ext cx="13288963" cy="3487261"/>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2" cstate="print"/>
          <a:srcRect/>
          <a:stretch>
            <a:fillRect/>
          </a:stretch>
        </p:blipFill>
        <p:spPr bwMode="auto">
          <a:xfrm>
            <a:off x="3006230" y="831134"/>
            <a:ext cx="2483619" cy="2326974"/>
          </a:xfrm>
          <a:prstGeom prst="rect">
            <a:avLst/>
          </a:prstGeom>
          <a:noFill/>
          <a:ln w="9525">
            <a:noFill/>
            <a:miter lim="800000"/>
            <a:headEnd/>
            <a:tailEnd/>
          </a:ln>
        </p:spPr>
      </p:pic>
      <p:sp>
        <p:nvSpPr>
          <p:cNvPr id="4" name="Rectangle 3"/>
          <p:cNvSpPr/>
          <p:nvPr/>
        </p:nvSpPr>
        <p:spPr>
          <a:xfrm>
            <a:off x="5561856" y="1068761"/>
            <a:ext cx="7848872" cy="1692771"/>
          </a:xfrm>
          <a:prstGeom prst="rect">
            <a:avLst/>
          </a:prstGeom>
          <a:solidFill>
            <a:srgbClr val="FFE1FF"/>
          </a:solidFill>
          <a:ln>
            <a:solidFill>
              <a:srgbClr val="00B050"/>
            </a:solidFill>
          </a:ln>
        </p:spPr>
        <p:txBody>
          <a:bodyPr wrap="square">
            <a:spAutoFit/>
          </a:bodyPr>
          <a:lstStyle/>
          <a:p>
            <a:pPr marL="514350" indent="-514350" algn="just">
              <a:buFont typeface="Wingdings" pitchFamily="2" charset="2"/>
              <a:buChar char="v"/>
            </a:pPr>
            <a:r>
              <a:rPr lang="en-US" dirty="0" smtClean="0"/>
              <a:t>A variable reluctance linear stepping motor may be built as shown in </a:t>
            </a:r>
            <a:r>
              <a:rPr lang="en-US" b="1" dirty="0" smtClean="0"/>
              <a:t>Figure 5.82.</a:t>
            </a:r>
          </a:p>
          <a:p>
            <a:pPr marL="514350" indent="-514350" algn="just">
              <a:buFont typeface="Wingdings" pitchFamily="2" charset="2"/>
              <a:buChar char="v"/>
            </a:pPr>
            <a:r>
              <a:rPr lang="en-US" dirty="0" smtClean="0"/>
              <a:t>This motor is equivalent to the rotary motor in </a:t>
            </a:r>
            <a:r>
              <a:rPr lang="en-US" b="1" dirty="0" smtClean="0"/>
              <a:t>Figure 5.77a.</a:t>
            </a:r>
            <a:endParaRPr lang="en-US"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Linear Motors</a:t>
            </a:r>
            <a:endParaRPr lang="en-US" b="1" dirty="0"/>
          </a:p>
        </p:txBody>
      </p:sp>
      <p:pic>
        <p:nvPicPr>
          <p:cNvPr id="7172" name="Picture 4"/>
          <p:cNvPicPr>
            <a:picLocks noChangeAspect="1" noChangeArrowheads="1"/>
          </p:cNvPicPr>
          <p:nvPr/>
        </p:nvPicPr>
        <p:blipFill>
          <a:blip r:embed="rId3" cstate="print"/>
          <a:srcRect/>
          <a:stretch>
            <a:fillRect/>
          </a:stretch>
        </p:blipFill>
        <p:spPr bwMode="auto">
          <a:xfrm>
            <a:off x="113064" y="2969771"/>
            <a:ext cx="13441680" cy="6260672"/>
          </a:xfrm>
          <a:prstGeom prst="rect">
            <a:avLst/>
          </a:prstGeom>
          <a:ln>
            <a:solidFill>
              <a:srgbClr val="00B050"/>
            </a:solidFill>
          </a:ln>
          <a:effectLst>
            <a:outerShdw blurRad="292100" dist="139700" dir="2700000" algn="tl" rotWithShape="0">
              <a:srgbClr val="333333">
                <a:alpha val="65000"/>
              </a:srgbClr>
            </a:outerShdw>
          </a:effectLst>
        </p:spPr>
      </p:pic>
      <p:sp>
        <p:nvSpPr>
          <p:cNvPr id="11" name="Rectangle 10"/>
          <p:cNvSpPr/>
          <p:nvPr/>
        </p:nvSpPr>
        <p:spPr>
          <a:xfrm>
            <a:off x="161256" y="9116756"/>
            <a:ext cx="13258800" cy="89255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b="1" dirty="0" smtClean="0"/>
              <a:t>In the motor described here, the sequence is 1-3-2 for motion to the right. Moving in the opposite direction is accomplished by changing the sequence to (3-1-2).</a:t>
            </a:r>
            <a:endParaRPr lang="en-US" b="1"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305273" y="1505704"/>
            <a:ext cx="9936163" cy="7325519"/>
          </a:xfrm>
          <a:prstGeom prst="rect">
            <a:avLst/>
          </a:prstGeom>
          <a:ln w="38100" cap="sq">
            <a:solidFill>
              <a:srgbClr val="FF00FF"/>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3200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Linear Motors</a:t>
            </a:r>
            <a:endParaRPr lang="en-US" b="1" dirty="0"/>
          </a:p>
        </p:txBody>
      </p:sp>
      <p:pic>
        <p:nvPicPr>
          <p:cNvPr id="8195" name="Picture 3"/>
          <p:cNvPicPr>
            <a:picLocks noChangeAspect="1" noChangeArrowheads="1"/>
          </p:cNvPicPr>
          <p:nvPr/>
        </p:nvPicPr>
        <p:blipFill>
          <a:blip r:embed="rId3" cstate="print"/>
          <a:srcRect/>
          <a:stretch>
            <a:fillRect/>
          </a:stretch>
        </p:blipFill>
        <p:spPr bwMode="auto">
          <a:xfrm>
            <a:off x="10464900" y="3536157"/>
            <a:ext cx="3017837" cy="2984341"/>
          </a:xfrm>
          <a:prstGeom prst="rect">
            <a:avLst/>
          </a:prstGeom>
          <a:noFill/>
          <a:ln w="9525">
            <a:noFill/>
            <a:miter lim="800000"/>
            <a:headEnd/>
            <a:tailEnd/>
          </a:ln>
        </p:spPr>
      </p:pic>
      <p:sp>
        <p:nvSpPr>
          <p:cNvPr id="8" name="Rectangle 7"/>
          <p:cNvSpPr/>
          <p:nvPr/>
        </p:nvSpPr>
        <p:spPr>
          <a:xfrm>
            <a:off x="3384376" y="8958339"/>
            <a:ext cx="9875520" cy="89255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514350" indent="-514350" algn="just">
              <a:buFont typeface="Wingdings" pitchFamily="2" charset="2"/>
              <a:buChar char="v"/>
            </a:pPr>
            <a:r>
              <a:rPr lang="en-US" b="1" dirty="0" smtClean="0"/>
              <a:t>Some aspects of their use, including starting methods for AC machines, inverters, power supplies, protection methods.</a:t>
            </a:r>
            <a:endParaRPr lang="en-US" b="1"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923426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a:t>Magnetic Solenoid Actuators and Magnetic Valves</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752" y="2415310"/>
            <a:ext cx="13500000" cy="4352249"/>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0175" y="6998506"/>
            <a:ext cx="10915650" cy="127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442177" y="2144466"/>
            <a:ext cx="4923143" cy="492443"/>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IN" b="1" dirty="0"/>
              <a:t>‘‘virtual displacement </a:t>
            </a:r>
            <a:r>
              <a:rPr lang="en-IN" b="1" dirty="0" smtClean="0"/>
              <a:t>method”</a:t>
            </a:r>
            <a:endParaRPr lang="en-IN" b="1" dirty="0"/>
          </a:p>
        </p:txBody>
      </p:sp>
    </p:spTree>
    <p:extLst>
      <p:ext uri="{BB962C8B-B14F-4D97-AF65-F5344CB8AC3E}">
        <p14:creationId xmlns:p14="http://schemas.microsoft.com/office/powerpoint/2010/main" val="3240001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5" name="Rectangle 4"/>
          <p:cNvSpPr/>
          <p:nvPr/>
        </p:nvSpPr>
        <p:spPr>
          <a:xfrm>
            <a:off x="0" y="699120"/>
            <a:ext cx="95583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Position, Proximity, and Displacement Sensors </a:t>
            </a:r>
            <a:endParaRPr lang="en-US" b="1" dirty="0"/>
          </a:p>
        </p:txBody>
      </p:sp>
      <p:sp>
        <p:nvSpPr>
          <p:cNvPr id="6" name="Rectangle 5"/>
          <p:cNvSpPr/>
          <p:nvPr/>
        </p:nvSpPr>
        <p:spPr>
          <a:xfrm>
            <a:off x="0" y="1724568"/>
            <a:ext cx="13716000" cy="5333322"/>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buFont typeface="+mj-lt"/>
              <a:buAutoNum type="arabicPeriod" startAt="2"/>
            </a:pPr>
            <a:r>
              <a:rPr lang="en-US" dirty="0" smtClean="0"/>
              <a:t>Alternatively, </a:t>
            </a:r>
            <a:r>
              <a:rPr lang="en-US" b="1" dirty="0" smtClean="0">
                <a:solidFill>
                  <a:srgbClr val="FF00FF"/>
                </a:solidFill>
              </a:rPr>
              <a:t>the plates remain fixed but the dielectric moves in or out,</a:t>
            </a:r>
            <a:r>
              <a:rPr lang="en-US" dirty="0" smtClean="0"/>
              <a:t> as in</a:t>
            </a:r>
            <a:br>
              <a:rPr lang="en-US" dirty="0" smtClean="0"/>
            </a:br>
            <a:r>
              <a:rPr lang="en-US" b="1" dirty="0" smtClean="0"/>
              <a:t>Figure 5.5b</a:t>
            </a:r>
            <a:r>
              <a:rPr lang="en-US" dirty="0" smtClean="0"/>
              <a:t>. This is a practical situation for some applications. For </a:t>
            </a:r>
            <a:r>
              <a:rPr lang="en-US" b="1" dirty="0" smtClean="0">
                <a:solidFill>
                  <a:srgbClr val="00B0F0"/>
                </a:solidFill>
              </a:rPr>
              <a:t>example</a:t>
            </a:r>
            <a:r>
              <a:rPr lang="en-US" dirty="0" smtClean="0"/>
              <a:t>, the</a:t>
            </a:r>
            <a:br>
              <a:rPr lang="en-US" dirty="0" smtClean="0"/>
            </a:br>
            <a:r>
              <a:rPr lang="en-US" dirty="0" smtClean="0"/>
              <a:t>dielectric may be connected to a float that then senses the fluid level, or it may be</a:t>
            </a:r>
            <a:br>
              <a:rPr lang="en-US" dirty="0" smtClean="0"/>
            </a:br>
            <a:r>
              <a:rPr lang="en-US" dirty="0" smtClean="0"/>
              <a:t>pushed by a device to sense the end of travel or position. The advantage of this</a:t>
            </a:r>
            <a:br>
              <a:rPr lang="en-US" dirty="0" smtClean="0"/>
            </a:br>
            <a:r>
              <a:rPr lang="en-US" dirty="0" smtClean="0"/>
              <a:t>device is that it is quite linear, and the range of motion is rather large since it can</a:t>
            </a:r>
            <a:br>
              <a:rPr lang="en-US" dirty="0" smtClean="0"/>
            </a:br>
            <a:r>
              <a:rPr lang="en-US" dirty="0" smtClean="0"/>
              <a:t>approach the width of the capacitor.</a:t>
            </a:r>
          </a:p>
          <a:p>
            <a:pPr marL="489833" indent="-489833" algn="just">
              <a:buFont typeface="+mj-lt"/>
              <a:buAutoNum type="arabicPeriod" startAt="2"/>
            </a:pPr>
            <a:endParaRPr lang="en-US" dirty="0" smtClean="0"/>
          </a:p>
          <a:p>
            <a:pPr marL="489833" indent="-489833" algn="just">
              <a:buFont typeface="+mj-lt"/>
              <a:buAutoNum type="arabicPeriod" startAt="2"/>
            </a:pPr>
            <a:r>
              <a:rPr lang="en-US" dirty="0" smtClean="0"/>
              <a:t>Another configuration is obtained by </a:t>
            </a:r>
            <a:r>
              <a:rPr lang="en-US" b="1" dirty="0" smtClean="0">
                <a:solidFill>
                  <a:srgbClr val="7030A0"/>
                </a:solidFill>
              </a:rPr>
              <a:t>keeping the plates fixed,</a:t>
            </a:r>
            <a:r>
              <a:rPr lang="en-US" dirty="0" smtClean="0"/>
              <a:t> as in </a:t>
            </a:r>
            <a:r>
              <a:rPr lang="en-US" b="1" dirty="0" smtClean="0"/>
              <a:t>Figure 5.5c</a:t>
            </a:r>
            <a:r>
              <a:rPr lang="en-US" dirty="0" smtClean="0"/>
              <a:t>,</a:t>
            </a:r>
            <a:br>
              <a:rPr lang="en-US" dirty="0" smtClean="0"/>
            </a:br>
            <a:r>
              <a:rPr lang="en-US" dirty="0" smtClean="0"/>
              <a:t>and </a:t>
            </a:r>
            <a:r>
              <a:rPr lang="en-US" b="1" dirty="0" smtClean="0">
                <a:solidFill>
                  <a:srgbClr val="7030A0"/>
                </a:solidFill>
              </a:rPr>
              <a:t>sensing the distance to a surface.</a:t>
            </a:r>
            <a:r>
              <a:rPr lang="en-US" dirty="0" smtClean="0"/>
              <a:t> This is a practical arrangement since the</a:t>
            </a:r>
            <a:br>
              <a:rPr lang="en-US" dirty="0" smtClean="0"/>
            </a:br>
            <a:r>
              <a:rPr lang="en-US" dirty="0" smtClean="0"/>
              <a:t>sensor is self-contained and requires no external electrical connections or physical</a:t>
            </a:r>
            <a:br>
              <a:rPr lang="en-US" dirty="0" smtClean="0"/>
            </a:br>
            <a:r>
              <a:rPr lang="en-US" dirty="0" smtClean="0"/>
              <a:t>arrangements to sense distance or position. However, the relation between capacitance and distance is nonlinear and distance is limited because the electric field does not extend very far. </a:t>
            </a:r>
            <a:endParaRPr 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288" y="1540033"/>
            <a:ext cx="13266712" cy="892552"/>
          </a:xfrm>
          <a:prstGeom prst="rect">
            <a:avLst/>
          </a:prstGeom>
          <a:solidFill>
            <a:srgbClr val="FFE1FF"/>
          </a:solidFill>
          <a:ln>
            <a:solidFill>
              <a:srgbClr val="00B050"/>
            </a:solidFill>
          </a:ln>
        </p:spPr>
        <p:txBody>
          <a:bodyPr wrap="square">
            <a:spAutoFit/>
          </a:bodyPr>
          <a:lstStyle/>
          <a:p>
            <a:pPr marL="457200" indent="-457200">
              <a:buFont typeface="Wingdings" pitchFamily="2" charset="2"/>
              <a:buChar char="Ø"/>
            </a:pPr>
            <a:r>
              <a:rPr lang="en-IN" dirty="0"/>
              <a:t>A coil generates </a:t>
            </a:r>
            <a:r>
              <a:rPr lang="en-IN" dirty="0" smtClean="0"/>
              <a:t>a </a:t>
            </a:r>
            <a:r>
              <a:rPr lang="en-US" dirty="0" smtClean="0"/>
              <a:t>magnetic </a:t>
            </a:r>
            <a:r>
              <a:rPr lang="en-US" dirty="0"/>
              <a:t>field everywhere, including in the gap between the fixed and movable </a:t>
            </a:r>
            <a:r>
              <a:rPr lang="en-US" dirty="0" smtClean="0"/>
              <a:t>iron pieces</a:t>
            </a:r>
            <a:r>
              <a:rPr lang="en-US" dirty="0"/>
              <a:t>. We shall call the movable piece a plunger.</a:t>
            </a:r>
            <a:endParaRPr lang="en-IN"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923426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a:t>Magnetic Solenoid Actuators and Magnetic Valves</a:t>
            </a:r>
          </a:p>
        </p:txBody>
      </p:sp>
      <p:sp>
        <p:nvSpPr>
          <p:cNvPr id="7" name="Rectangle 6"/>
          <p:cNvSpPr/>
          <p:nvPr/>
        </p:nvSpPr>
        <p:spPr>
          <a:xfrm>
            <a:off x="0" y="2734061"/>
            <a:ext cx="13266712" cy="492443"/>
          </a:xfrm>
          <a:prstGeom prst="rect">
            <a:avLst/>
          </a:prstGeom>
        </p:spPr>
        <p:txBody>
          <a:bodyPr wrap="square">
            <a:spAutoFit/>
          </a:bodyPr>
          <a:lstStyle/>
          <a:p>
            <a:r>
              <a:rPr lang="en-US" dirty="0" smtClean="0"/>
              <a:t>The </a:t>
            </a:r>
            <a:r>
              <a:rPr lang="en-US" dirty="0"/>
              <a:t>magnetic flux density in the air gap between the </a:t>
            </a:r>
            <a:r>
              <a:rPr lang="en-US" dirty="0" smtClean="0"/>
              <a:t>plunger and </a:t>
            </a:r>
            <a:r>
              <a:rPr lang="en-US" dirty="0"/>
              <a:t>the fixed iron piece </a:t>
            </a:r>
            <a:r>
              <a:rPr lang="en-US" dirty="0" smtClean="0"/>
              <a:t>is,</a:t>
            </a:r>
            <a:endParaRPr lang="en-IN"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2733" y="3457574"/>
            <a:ext cx="2825999" cy="1351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24644" y="4962766"/>
            <a:ext cx="6858000" cy="492443"/>
          </a:xfrm>
          <a:prstGeom prst="rect">
            <a:avLst/>
          </a:prstGeom>
        </p:spPr>
        <p:txBody>
          <a:bodyPr>
            <a:spAutoFit/>
          </a:bodyPr>
          <a:lstStyle/>
          <a:p>
            <a:r>
              <a:rPr lang="en-IN" dirty="0"/>
              <a:t>The </a:t>
            </a:r>
            <a:r>
              <a:rPr lang="en-IN" dirty="0" smtClean="0"/>
              <a:t>force </a:t>
            </a:r>
            <a:r>
              <a:rPr lang="en-US" dirty="0" smtClean="0"/>
              <a:t>exerted </a:t>
            </a:r>
            <a:r>
              <a:rPr lang="en-US" dirty="0"/>
              <a:t>on the plunger is given as</a:t>
            </a:r>
            <a:endParaRPr lang="en-IN"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446" y="5636764"/>
            <a:ext cx="3629025" cy="10687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169368" y="7167838"/>
            <a:ext cx="12097344" cy="169277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457200" indent="-457200" algn="just">
              <a:buFont typeface="Wingdings" pitchFamily="2" charset="2"/>
              <a:buChar char="ü"/>
            </a:pPr>
            <a:r>
              <a:rPr lang="en-US" dirty="0"/>
              <a:t>In this form, the device is </a:t>
            </a:r>
            <a:r>
              <a:rPr lang="en-US" dirty="0" smtClean="0"/>
              <a:t>used as </a:t>
            </a:r>
            <a:r>
              <a:rPr lang="en-US" dirty="0"/>
              <a:t>a simple go/no go actuator. </a:t>
            </a:r>
            <a:endParaRPr lang="en-US" dirty="0" smtClean="0"/>
          </a:p>
          <a:p>
            <a:pPr marL="457200" indent="-457200" algn="just">
              <a:buFont typeface="Wingdings" pitchFamily="2" charset="2"/>
              <a:buChar char="ü"/>
            </a:pPr>
            <a:r>
              <a:rPr lang="en-US" dirty="0" smtClean="0"/>
              <a:t>That </a:t>
            </a:r>
            <a:r>
              <a:rPr lang="en-US" dirty="0"/>
              <a:t>is, when energized, the gap is closed, and </a:t>
            </a:r>
            <a:r>
              <a:rPr lang="en-US" dirty="0" smtClean="0"/>
              <a:t>when </a:t>
            </a:r>
            <a:r>
              <a:rPr lang="en-US" dirty="0" err="1" smtClean="0"/>
              <a:t>deenergized</a:t>
            </a:r>
            <a:r>
              <a:rPr lang="en-US" dirty="0" smtClean="0"/>
              <a:t> </a:t>
            </a:r>
            <a:r>
              <a:rPr lang="en-US" dirty="0"/>
              <a:t>it is open. </a:t>
            </a:r>
            <a:endParaRPr lang="en-US" dirty="0" smtClean="0"/>
          </a:p>
          <a:p>
            <a:pPr marL="457200" indent="-457200" algn="just">
              <a:buFont typeface="Wingdings" pitchFamily="2" charset="2"/>
              <a:buChar char="ü"/>
            </a:pPr>
            <a:r>
              <a:rPr lang="en-US" dirty="0" smtClean="0"/>
              <a:t>This </a:t>
            </a:r>
            <a:r>
              <a:rPr lang="en-US" dirty="0"/>
              <a:t>type of device is often used for electrical release of </a:t>
            </a:r>
            <a:r>
              <a:rPr lang="en-US" dirty="0" smtClean="0"/>
              <a:t>latches on </a:t>
            </a:r>
            <a:r>
              <a:rPr lang="en-US" dirty="0"/>
              <a:t>doors, as a means of opening/closing fluid or gas valves, or to engage a mechanism.</a:t>
            </a:r>
            <a:endParaRPr lang="en-IN" dirty="0"/>
          </a:p>
        </p:txBody>
      </p:sp>
    </p:spTree>
    <p:extLst>
      <p:ext uri="{BB962C8B-B14F-4D97-AF65-F5344CB8AC3E}">
        <p14:creationId xmlns:p14="http://schemas.microsoft.com/office/powerpoint/2010/main" val="30547919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256" y="1475636"/>
            <a:ext cx="6210300" cy="46624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923426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a:t>Magnetic Solenoid Actuators and Magnetic Valves</a:t>
            </a: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1512451"/>
            <a:ext cx="2476396" cy="297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1694" y="5333047"/>
            <a:ext cx="5095875" cy="4725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2153" y="7312869"/>
            <a:ext cx="2684071" cy="2732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34978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923426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a:t>Magnetic Solenoid Actuators and Magnetic Valves</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186" y="1860848"/>
            <a:ext cx="5572497" cy="3271494"/>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6" name="Rectangle 5"/>
          <p:cNvSpPr/>
          <p:nvPr/>
        </p:nvSpPr>
        <p:spPr>
          <a:xfrm>
            <a:off x="9234264" y="2503631"/>
            <a:ext cx="4481736" cy="129266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a:t>The basic solenoid actuator is often used as the moving mechanism in valves.</a:t>
            </a:r>
            <a:endParaRPr lang="en-IN" dirty="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5525" y="2107556"/>
            <a:ext cx="2964874" cy="302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989348" y="5390106"/>
            <a:ext cx="11737304" cy="4154984"/>
          </a:xfrm>
          <a:prstGeom prst="rect">
            <a:avLst/>
          </a:prstGeom>
          <a:solidFill>
            <a:schemeClr val="accent5">
              <a:lumMod val="20000"/>
              <a:lumOff val="80000"/>
            </a:schemeClr>
          </a:solidFill>
          <a:ln>
            <a:solidFill>
              <a:srgbClr val="00B050"/>
            </a:solidFill>
          </a:ln>
        </p:spPr>
        <p:txBody>
          <a:bodyPr wrap="square">
            <a:spAutoFit/>
          </a:bodyPr>
          <a:lstStyle/>
          <a:p>
            <a:pPr marL="342900" indent="-342900" algn="just">
              <a:buFont typeface="Wingdings" pitchFamily="2" charset="2"/>
              <a:buChar char="Ø"/>
            </a:pPr>
            <a:r>
              <a:rPr lang="en-US" sz="2400" dirty="0" smtClean="0"/>
              <a:t>The control </a:t>
            </a:r>
            <a:r>
              <a:rPr lang="en-US" sz="2400" dirty="0"/>
              <a:t>of both fluids and gases and exist in a variety of sizes, constructions, and </a:t>
            </a:r>
            <a:r>
              <a:rPr lang="en-US" sz="2400" dirty="0" smtClean="0"/>
              <a:t>power levels</a:t>
            </a:r>
            <a:r>
              <a:rPr lang="en-US" sz="2400" dirty="0"/>
              <a:t>. </a:t>
            </a:r>
            <a:endParaRPr lang="en-US" sz="2400" dirty="0" smtClean="0"/>
          </a:p>
          <a:p>
            <a:pPr marL="342900" indent="-342900" algn="just">
              <a:buFont typeface="Wingdings" pitchFamily="2" charset="2"/>
              <a:buChar char="Ø"/>
            </a:pPr>
            <a:r>
              <a:rPr lang="en-US" sz="2400" dirty="0" smtClean="0"/>
              <a:t>They </a:t>
            </a:r>
            <a:r>
              <a:rPr lang="en-US" sz="2400" dirty="0"/>
              <a:t>can be found not only in industrial processes, but also in consumer </a:t>
            </a:r>
            <a:r>
              <a:rPr lang="en-US" sz="2400" dirty="0" smtClean="0"/>
              <a:t>appliances such </a:t>
            </a:r>
            <a:r>
              <a:rPr lang="en-US" sz="2400" dirty="0"/>
              <a:t>as washing machines, dishwashers, and refrigerators, as well as in cars and </a:t>
            </a:r>
            <a:r>
              <a:rPr lang="en-US" sz="2400" dirty="0" smtClean="0"/>
              <a:t>a variety </a:t>
            </a:r>
            <a:r>
              <a:rPr lang="en-US" sz="2400" dirty="0"/>
              <a:t>of other products. </a:t>
            </a:r>
            <a:endParaRPr lang="en-US" sz="2400" dirty="0" smtClean="0"/>
          </a:p>
          <a:p>
            <a:pPr marL="342900" indent="-342900" algn="just">
              <a:buFont typeface="Wingdings" pitchFamily="2" charset="2"/>
              <a:buChar char="Ø"/>
            </a:pPr>
            <a:r>
              <a:rPr lang="en-US" sz="2400" dirty="0" smtClean="0"/>
              <a:t>The </a:t>
            </a:r>
            <a:r>
              <a:rPr lang="en-US" sz="2400" dirty="0"/>
              <a:t>actuating rod (plunger) in this case acts against a </a:t>
            </a:r>
            <a:r>
              <a:rPr lang="en-US" sz="2400" dirty="0" smtClean="0"/>
              <a:t>spring and </a:t>
            </a:r>
            <a:r>
              <a:rPr lang="en-US" sz="2400" dirty="0"/>
              <a:t>by properly driving the current through the solenoid its motion can be controlled </a:t>
            </a:r>
            <a:r>
              <a:rPr lang="en-US" sz="2400" dirty="0" smtClean="0"/>
              <a:t>as to </a:t>
            </a:r>
            <a:r>
              <a:rPr lang="en-US" sz="2400" dirty="0"/>
              <a:t>speed and force exerted. </a:t>
            </a:r>
            <a:endParaRPr lang="en-US" sz="2400" dirty="0" smtClean="0"/>
          </a:p>
          <a:p>
            <a:pPr marL="342900" indent="-342900" algn="just">
              <a:buFont typeface="Wingdings" pitchFamily="2" charset="2"/>
              <a:buChar char="Ø"/>
            </a:pPr>
            <a:r>
              <a:rPr lang="en-US" sz="2400" dirty="0" smtClean="0"/>
              <a:t>Similar </a:t>
            </a:r>
            <a:r>
              <a:rPr lang="en-US" sz="2400" dirty="0"/>
              <a:t>constructions can operate and control almost </a:t>
            </a:r>
            <a:r>
              <a:rPr lang="en-US" sz="2400" dirty="0" smtClean="0"/>
              <a:t>anything that </a:t>
            </a:r>
            <a:r>
              <a:rPr lang="en-US" sz="2400" dirty="0"/>
              <a:t>requires linear (or rotational) motion. However, the travel of the actuating </a:t>
            </a:r>
            <a:r>
              <a:rPr lang="en-US" sz="2400" dirty="0" smtClean="0"/>
              <a:t>rods is </a:t>
            </a:r>
            <a:r>
              <a:rPr lang="en-US" sz="2400" dirty="0"/>
              <a:t>relatively small, on the order of 10–20 mm, and often much less.</a:t>
            </a:r>
            <a:endParaRPr lang="en-IN" sz="2400" dirty="0"/>
          </a:p>
        </p:txBody>
      </p:sp>
    </p:spTree>
    <p:extLst>
      <p:ext uri="{BB962C8B-B14F-4D97-AF65-F5344CB8AC3E}">
        <p14:creationId xmlns:p14="http://schemas.microsoft.com/office/powerpoint/2010/main" val="7418109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288" y="2019266"/>
            <a:ext cx="5829300" cy="42014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923426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a:t>Magnetic Solenoid Actuators and Magnetic Valves</a:t>
            </a: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9968" y="3048980"/>
            <a:ext cx="2568614" cy="2455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1430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VOLTAGE AND CURRENT SENSORS</a:t>
            </a:r>
            <a:endParaRPr lang="en-IN" b="1" dirty="0"/>
          </a:p>
        </p:txBody>
      </p:sp>
      <p:sp>
        <p:nvSpPr>
          <p:cNvPr id="5" name="Rectangle 4"/>
          <p:cNvSpPr/>
          <p:nvPr/>
        </p:nvSpPr>
        <p:spPr>
          <a:xfrm>
            <a:off x="0" y="2305355"/>
            <a:ext cx="368964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Voltage Sensing</a:t>
            </a:r>
            <a:endParaRPr lang="en-US" b="1" dirty="0"/>
          </a:p>
        </p:txBody>
      </p:sp>
      <p:sp>
        <p:nvSpPr>
          <p:cNvPr id="6" name="Rectangle 5"/>
          <p:cNvSpPr/>
          <p:nvPr/>
        </p:nvSpPr>
        <p:spPr>
          <a:xfrm>
            <a:off x="0" y="751925"/>
            <a:ext cx="13716000" cy="89255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just"/>
            <a:r>
              <a:rPr lang="en-US" b="1" dirty="0" smtClean="0">
                <a:solidFill>
                  <a:srgbClr val="FFFF00"/>
                </a:solidFill>
              </a:rPr>
              <a:t>There are many mechanisms for sensing current and voltage. The most common methods are resistive and inductive, but the Hall element can be used successfully</a:t>
            </a:r>
            <a:endParaRPr lang="en-US" b="1" dirty="0">
              <a:solidFill>
                <a:srgbClr val="FFFF00"/>
              </a:solidFill>
            </a:endParaRPr>
          </a:p>
        </p:txBody>
      </p:sp>
      <p:pic>
        <p:nvPicPr>
          <p:cNvPr id="1026" name="Picture 2"/>
          <p:cNvPicPr>
            <a:picLocks noChangeAspect="1" noChangeArrowheads="1"/>
          </p:cNvPicPr>
          <p:nvPr/>
        </p:nvPicPr>
        <p:blipFill>
          <a:blip r:embed="rId2" cstate="print"/>
          <a:srcRect/>
          <a:stretch>
            <a:fillRect/>
          </a:stretch>
        </p:blipFill>
        <p:spPr bwMode="auto">
          <a:xfrm>
            <a:off x="179258" y="3118950"/>
            <a:ext cx="13231470" cy="3566434"/>
          </a:xfrm>
          <a:prstGeom prst="rect">
            <a:avLst/>
          </a:prstGeom>
          <a:ln>
            <a:solidFill>
              <a:srgbClr val="FFFF00"/>
            </a:solid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1443038" y="6887294"/>
            <a:ext cx="10829925" cy="123825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5219700" y="8296721"/>
            <a:ext cx="3275013" cy="1196975"/>
          </a:xfrm>
          <a:prstGeom prst="rect">
            <a:avLst/>
          </a:prstGeom>
          <a:ln>
            <a:solidFill>
              <a:srgbClr val="FF00FF"/>
            </a:solidFill>
          </a:ln>
          <a:effectLst>
            <a:outerShdw blurRad="292100" dist="139700" dir="2700000" algn="tl" rotWithShape="0">
              <a:srgbClr val="333333">
                <a:alpha val="65000"/>
              </a:srgbClr>
            </a:outerShdw>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VOLTAGE AND CURRENT SENSORS</a:t>
            </a:r>
            <a:endParaRPr lang="en-IN" b="1" dirty="0"/>
          </a:p>
        </p:txBody>
      </p:sp>
      <p:sp>
        <p:nvSpPr>
          <p:cNvPr id="5" name="Rectangle 4"/>
          <p:cNvSpPr/>
          <p:nvPr/>
        </p:nvSpPr>
        <p:spPr>
          <a:xfrm>
            <a:off x="0" y="780728"/>
            <a:ext cx="368964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Voltage Sensing</a:t>
            </a:r>
            <a:endParaRPr lang="en-US" b="1" dirty="0"/>
          </a:p>
        </p:txBody>
      </p:sp>
      <p:pic>
        <p:nvPicPr>
          <p:cNvPr id="2050" name="Picture 2"/>
          <p:cNvPicPr>
            <a:picLocks noChangeAspect="1" noChangeArrowheads="1"/>
          </p:cNvPicPr>
          <p:nvPr/>
        </p:nvPicPr>
        <p:blipFill>
          <a:blip r:embed="rId2" cstate="print"/>
          <a:srcRect/>
          <a:stretch>
            <a:fillRect/>
          </a:stretch>
        </p:blipFill>
        <p:spPr bwMode="auto">
          <a:xfrm>
            <a:off x="17240" y="1670050"/>
            <a:ext cx="11255375" cy="6716713"/>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2051" name="Picture 3"/>
          <p:cNvPicPr>
            <a:picLocks noChangeAspect="1" noChangeArrowheads="1"/>
          </p:cNvPicPr>
          <p:nvPr/>
        </p:nvPicPr>
        <p:blipFill>
          <a:blip r:embed="rId3" cstate="print"/>
          <a:srcRect/>
          <a:stretch>
            <a:fillRect/>
          </a:stretch>
        </p:blipFill>
        <p:spPr bwMode="auto">
          <a:xfrm>
            <a:off x="10386392" y="7813675"/>
            <a:ext cx="3009900" cy="2244725"/>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VOLTAGE AND CURRENT SENSORS</a:t>
            </a:r>
            <a:endParaRPr lang="en-IN" b="1" dirty="0"/>
          </a:p>
        </p:txBody>
      </p:sp>
      <p:sp>
        <p:nvSpPr>
          <p:cNvPr id="5" name="Rectangle 4"/>
          <p:cNvSpPr/>
          <p:nvPr/>
        </p:nvSpPr>
        <p:spPr>
          <a:xfrm>
            <a:off x="0" y="780728"/>
            <a:ext cx="368964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Voltage Sensing</a:t>
            </a:r>
            <a:endParaRPr lang="en-US" b="1" dirty="0"/>
          </a:p>
        </p:txBody>
      </p:sp>
      <p:pic>
        <p:nvPicPr>
          <p:cNvPr id="3074" name="Picture 2"/>
          <p:cNvPicPr>
            <a:picLocks noChangeAspect="1" noChangeArrowheads="1"/>
          </p:cNvPicPr>
          <p:nvPr/>
        </p:nvPicPr>
        <p:blipFill>
          <a:blip r:embed="rId2" cstate="print"/>
          <a:srcRect/>
          <a:stretch>
            <a:fillRect/>
          </a:stretch>
        </p:blipFill>
        <p:spPr bwMode="auto">
          <a:xfrm>
            <a:off x="377280" y="2868960"/>
            <a:ext cx="13105456" cy="3258263"/>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3075" name="Picture 3"/>
          <p:cNvPicPr>
            <a:picLocks noChangeAspect="1" noChangeArrowheads="1"/>
          </p:cNvPicPr>
          <p:nvPr/>
        </p:nvPicPr>
        <p:blipFill>
          <a:blip r:embed="rId3" cstate="print"/>
          <a:srcRect/>
          <a:stretch>
            <a:fillRect/>
          </a:stretch>
        </p:blipFill>
        <p:spPr bwMode="auto">
          <a:xfrm>
            <a:off x="290513" y="6979245"/>
            <a:ext cx="13133387" cy="930275"/>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5119688" y="8341568"/>
            <a:ext cx="3475037" cy="1181100"/>
          </a:xfrm>
          <a:prstGeom prst="rect">
            <a:avLst/>
          </a:prstGeom>
          <a:ln>
            <a:solidFill>
              <a:srgbClr val="FF00FF"/>
            </a:solidFill>
          </a:ln>
          <a:effectLst>
            <a:outerShdw blurRad="292100" dist="139700" dir="2700000" algn="tl" rotWithShape="0">
              <a:srgbClr val="333333">
                <a:alpha val="65000"/>
              </a:srgbClr>
            </a:outerShdw>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VOLTAGE AND CURRENT SENSORS</a:t>
            </a:r>
            <a:endParaRPr lang="en-IN" b="1" dirty="0"/>
          </a:p>
        </p:txBody>
      </p:sp>
      <p:sp>
        <p:nvSpPr>
          <p:cNvPr id="5" name="Rectangle 4"/>
          <p:cNvSpPr/>
          <p:nvPr/>
        </p:nvSpPr>
        <p:spPr>
          <a:xfrm>
            <a:off x="0" y="780728"/>
            <a:ext cx="368964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Voltage Sensing</a:t>
            </a:r>
            <a:endParaRPr lang="en-US" b="1" dirty="0"/>
          </a:p>
        </p:txBody>
      </p:sp>
      <p:pic>
        <p:nvPicPr>
          <p:cNvPr id="4098" name="Picture 2"/>
          <p:cNvPicPr>
            <a:picLocks noChangeAspect="1" noChangeArrowheads="1"/>
          </p:cNvPicPr>
          <p:nvPr/>
        </p:nvPicPr>
        <p:blipFill>
          <a:blip r:embed="rId2" cstate="print"/>
          <a:srcRect/>
          <a:stretch>
            <a:fillRect/>
          </a:stretch>
        </p:blipFill>
        <p:spPr bwMode="auto">
          <a:xfrm>
            <a:off x="274736" y="2652936"/>
            <a:ext cx="13142085" cy="3881214"/>
          </a:xfrm>
          <a:prstGeom prst="rect">
            <a:avLst/>
          </a:prstGeom>
          <a:ln>
            <a:solidFill>
              <a:srgbClr val="00B050"/>
            </a:solid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873125" y="6801891"/>
            <a:ext cx="11969750" cy="963613"/>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737100" y="8057901"/>
            <a:ext cx="4240213" cy="1147763"/>
          </a:xfrm>
          <a:prstGeom prst="rect">
            <a:avLst/>
          </a:prstGeom>
          <a:ln>
            <a:solidFill>
              <a:srgbClr val="FF00FF"/>
            </a:solidFill>
          </a:ln>
          <a:effectLst>
            <a:outerShdw blurRad="292100" dist="139700" dir="2700000" algn="tl" rotWithShape="0">
              <a:srgbClr val="333333">
                <a:alpha val="65000"/>
              </a:srgbClr>
            </a:outerShdw>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VOLTAGE AND CURRENT SENSORS</a:t>
            </a:r>
            <a:endParaRPr lang="en-IN" b="1" dirty="0"/>
          </a:p>
        </p:txBody>
      </p:sp>
      <p:sp>
        <p:nvSpPr>
          <p:cNvPr id="5" name="Rectangle 4"/>
          <p:cNvSpPr/>
          <p:nvPr/>
        </p:nvSpPr>
        <p:spPr>
          <a:xfrm>
            <a:off x="0" y="780728"/>
            <a:ext cx="368964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Current Sensing</a:t>
            </a:r>
            <a:endParaRPr lang="en-US" b="1" dirty="0"/>
          </a:p>
        </p:txBody>
      </p:sp>
      <p:pic>
        <p:nvPicPr>
          <p:cNvPr id="5122" name="Picture 2"/>
          <p:cNvPicPr>
            <a:picLocks noChangeAspect="1" noChangeArrowheads="1"/>
          </p:cNvPicPr>
          <p:nvPr/>
        </p:nvPicPr>
        <p:blipFill>
          <a:blip r:embed="rId2" cstate="print"/>
          <a:srcRect/>
          <a:stretch>
            <a:fillRect/>
          </a:stretch>
        </p:blipFill>
        <p:spPr bwMode="auto">
          <a:xfrm>
            <a:off x="3111248" y="2364904"/>
            <a:ext cx="7047165" cy="3249017"/>
          </a:xfrm>
          <a:prstGeom prst="rect">
            <a:avLst/>
          </a:prstGeom>
          <a:ln>
            <a:solidFill>
              <a:srgbClr val="FF00FF"/>
            </a:solidFill>
          </a:ln>
          <a:effectLst>
            <a:outerShdw blurRad="292100" dist="139700" dir="2700000" algn="tl" rotWithShape="0">
              <a:srgbClr val="333333">
                <a:alpha val="65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233264" y="5751592"/>
            <a:ext cx="13177464" cy="861784"/>
          </a:xfrm>
          <a:prstGeom prst="rect">
            <a:avLst/>
          </a:prstGeom>
          <a:noFill/>
          <a:ln w="9525">
            <a:noFill/>
            <a:miter lim="800000"/>
            <a:headEnd/>
            <a:tailEnd/>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806450" y="2508920"/>
            <a:ext cx="12103100" cy="3641725"/>
          </a:xfrm>
          <a:prstGeom prst="rect">
            <a:avLst/>
          </a:prstGeom>
          <a:ln>
            <a:solidFill>
              <a:srgbClr val="0070C0"/>
            </a:solidFill>
          </a:ln>
          <a:effectLst>
            <a:outerShdw blurRad="292100" dist="139700" dir="2700000" algn="tl" rotWithShape="0">
              <a:srgbClr val="333333">
                <a:alpha val="65000"/>
              </a:srgbClr>
            </a:outerShdw>
          </a:effec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VOLTAGE AND CURRENT SENSORS</a:t>
            </a:r>
            <a:endParaRPr lang="en-IN" b="1" dirty="0"/>
          </a:p>
        </p:txBody>
      </p:sp>
      <p:sp>
        <p:nvSpPr>
          <p:cNvPr id="6" name="Rectangle 5"/>
          <p:cNvSpPr/>
          <p:nvPr/>
        </p:nvSpPr>
        <p:spPr>
          <a:xfrm>
            <a:off x="0" y="780728"/>
            <a:ext cx="368964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Current Sensing</a:t>
            </a:r>
            <a:endParaRPr lang="en-US" b="1" dirty="0"/>
          </a:p>
        </p:txBody>
      </p:sp>
      <p:pic>
        <p:nvPicPr>
          <p:cNvPr id="6147" name="Picture 3"/>
          <p:cNvPicPr>
            <a:picLocks noChangeAspect="1" noChangeArrowheads="1"/>
          </p:cNvPicPr>
          <p:nvPr/>
        </p:nvPicPr>
        <p:blipFill>
          <a:blip r:embed="rId3" cstate="print"/>
          <a:srcRect/>
          <a:stretch>
            <a:fillRect/>
          </a:stretch>
        </p:blipFill>
        <p:spPr bwMode="auto">
          <a:xfrm>
            <a:off x="665312" y="6625183"/>
            <a:ext cx="12578610" cy="852289"/>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5" name="Rectangle 4"/>
          <p:cNvSpPr/>
          <p:nvPr/>
        </p:nvSpPr>
        <p:spPr>
          <a:xfrm>
            <a:off x="0" y="699120"/>
            <a:ext cx="95583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Position, Proximity, and Displacement Sensors </a:t>
            </a:r>
            <a:endParaRPr lang="en-US" b="1" dirty="0"/>
          </a:p>
        </p:txBody>
      </p:sp>
      <p:pic>
        <p:nvPicPr>
          <p:cNvPr id="3074" name="Picture 2"/>
          <p:cNvPicPr>
            <a:picLocks noChangeAspect="1" noChangeArrowheads="1"/>
          </p:cNvPicPr>
          <p:nvPr/>
        </p:nvPicPr>
        <p:blipFill>
          <a:blip r:embed="rId2" cstate="print"/>
          <a:srcRect/>
          <a:stretch>
            <a:fillRect/>
          </a:stretch>
        </p:blipFill>
        <p:spPr bwMode="auto">
          <a:xfrm>
            <a:off x="1" y="2177683"/>
            <a:ext cx="6943725" cy="4330700"/>
          </a:xfrm>
          <a:prstGeom prst="rect">
            <a:avLst/>
          </a:prstGeom>
          <a:ln>
            <a:solidFill>
              <a:schemeClr val="accent1"/>
            </a:solidFill>
          </a:ln>
          <a:effectLst>
            <a:outerShdw blurRad="292100" dist="139700" dir="2700000" algn="tl" rotWithShape="0">
              <a:srgbClr val="333333">
                <a:alpha val="65000"/>
              </a:srgbClr>
            </a:outerShdw>
          </a:effectLst>
        </p:spPr>
      </p:pic>
      <p:pic>
        <p:nvPicPr>
          <p:cNvPr id="3075" name="Picture 3"/>
          <p:cNvPicPr>
            <a:picLocks noChangeAspect="1" noChangeArrowheads="1"/>
          </p:cNvPicPr>
          <p:nvPr/>
        </p:nvPicPr>
        <p:blipFill>
          <a:blip r:embed="rId3" cstate="print"/>
          <a:srcRect/>
          <a:stretch>
            <a:fillRect/>
          </a:stretch>
        </p:blipFill>
        <p:spPr bwMode="auto">
          <a:xfrm>
            <a:off x="5669869" y="7986329"/>
            <a:ext cx="3400425" cy="129921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7913250" y="2811354"/>
            <a:ext cx="5802750" cy="4541305"/>
          </a:xfrm>
          <a:prstGeom prst="rect">
            <a:avLst/>
          </a:prstGeom>
          <a:noFill/>
          <a:ln w="9525">
            <a:solidFill>
              <a:srgbClr val="FF00FF"/>
            </a:solid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2177480" y="1860848"/>
            <a:ext cx="6683375" cy="4705350"/>
          </a:xfrm>
          <a:prstGeom prst="rect">
            <a:avLst/>
          </a:prstGeom>
          <a:ln>
            <a:solidFill>
              <a:srgbClr val="0070C0"/>
            </a:solidFill>
          </a:ln>
          <a:effectLst>
            <a:outerShdw blurRad="292100" dist="139700" dir="2700000" algn="tl" rotWithShape="0">
              <a:srgbClr val="333333">
                <a:alpha val="65000"/>
              </a:srgbClr>
            </a:outerShdw>
          </a:effec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VOLTAGE AND CURRENT SENSORS</a:t>
            </a:r>
            <a:endParaRPr lang="en-IN" b="1" dirty="0"/>
          </a:p>
        </p:txBody>
      </p:sp>
      <p:sp>
        <p:nvSpPr>
          <p:cNvPr id="6" name="Rectangle 5"/>
          <p:cNvSpPr/>
          <p:nvPr/>
        </p:nvSpPr>
        <p:spPr>
          <a:xfrm>
            <a:off x="0" y="780728"/>
            <a:ext cx="368964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Current Sensing</a:t>
            </a:r>
            <a:endParaRPr lang="en-US" b="1" dirty="0"/>
          </a:p>
        </p:txBody>
      </p:sp>
      <p:pic>
        <p:nvPicPr>
          <p:cNvPr id="7171" name="Picture 3"/>
          <p:cNvPicPr>
            <a:picLocks noChangeAspect="1" noChangeArrowheads="1"/>
          </p:cNvPicPr>
          <p:nvPr/>
        </p:nvPicPr>
        <p:blipFill>
          <a:blip r:embed="rId3" cstate="print"/>
          <a:srcRect/>
          <a:stretch>
            <a:fillRect/>
          </a:stretch>
        </p:blipFill>
        <p:spPr bwMode="auto">
          <a:xfrm>
            <a:off x="9371756" y="5121473"/>
            <a:ext cx="3390900" cy="3940175"/>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558094" y="1226564"/>
            <a:ext cx="10700506" cy="8843196"/>
          </a:xfrm>
          <a:prstGeom prst="rect">
            <a:avLst/>
          </a:prstGeom>
          <a:noFill/>
          <a:ln w="9525">
            <a:noFill/>
            <a:miter lim="800000"/>
            <a:headEnd/>
            <a:tailEnd/>
          </a:ln>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VOLTAGE AND CURRENT SENSORS</a:t>
            </a:r>
            <a:endParaRPr lang="en-IN" b="1" dirty="0"/>
          </a:p>
        </p:txBody>
      </p:sp>
      <p:sp>
        <p:nvSpPr>
          <p:cNvPr id="6" name="Rectangle 5"/>
          <p:cNvSpPr/>
          <p:nvPr/>
        </p:nvSpPr>
        <p:spPr>
          <a:xfrm>
            <a:off x="0" y="780728"/>
            <a:ext cx="368964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Current Sensing</a:t>
            </a:r>
            <a:endParaRPr lang="en-US" b="1"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4379913" y="1134467"/>
            <a:ext cx="4954587" cy="422275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89248" y="5670971"/>
            <a:ext cx="13666787" cy="1014413"/>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1169368" y="6757392"/>
            <a:ext cx="12104100" cy="3156992"/>
          </a:xfrm>
          <a:prstGeom prst="rect">
            <a:avLst/>
          </a:prstGeom>
          <a:noFill/>
          <a:ln w="9525">
            <a:noFill/>
            <a:miter lim="800000"/>
            <a:headEnd/>
            <a:tailEnd/>
          </a:ln>
        </p:spPr>
      </p:pic>
      <p:sp>
        <p:nvSpPr>
          <p:cNvPr id="7" name="TextBox 6"/>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VOLTAGE AND CURRENT SENSORS</a:t>
            </a:r>
            <a:endParaRPr lang="en-IN" b="1" dirty="0"/>
          </a:p>
        </p:txBody>
      </p:sp>
      <p:sp>
        <p:nvSpPr>
          <p:cNvPr id="8" name="Rectangle 7"/>
          <p:cNvSpPr/>
          <p:nvPr/>
        </p:nvSpPr>
        <p:spPr>
          <a:xfrm>
            <a:off x="0" y="780728"/>
            <a:ext cx="368964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Current Sensing</a:t>
            </a:r>
            <a:endParaRPr lang="en-US" b="1"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2280"/>
            <a:ext cx="12344400" cy="2346960"/>
          </a:xfrm>
        </p:spPr>
        <p:txBody>
          <a:bodyPr/>
          <a:lstStyle/>
          <a:p>
            <a:r>
              <a:rPr lang="en-US" b="1" dirty="0" smtClean="0"/>
              <a:t>Problems</a:t>
            </a:r>
            <a:endParaRPr lang="en-US" b="1"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0" y="2080664"/>
            <a:ext cx="13658850" cy="5872500"/>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0" y="985013"/>
            <a:ext cx="13696093" cy="8076635"/>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2428084"/>
            <a:ext cx="13692717" cy="5193404"/>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1" y="2292896"/>
            <a:ext cx="13716001" cy="6254152"/>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0334" y="3012976"/>
            <a:ext cx="13685666" cy="4041405"/>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 y="1356792"/>
            <a:ext cx="13742927" cy="704298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388908"/>
            <a:ext cx="13716000" cy="5333322"/>
          </a:xfrm>
          <a:prstGeom prst="rect">
            <a:avLst/>
          </a:prstGeom>
        </p:spPr>
        <p:style>
          <a:lnRef idx="1">
            <a:schemeClr val="accent1"/>
          </a:lnRef>
          <a:fillRef idx="2">
            <a:schemeClr val="accent1"/>
          </a:fillRef>
          <a:effectRef idx="1">
            <a:schemeClr val="accent1"/>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A</a:t>
            </a:r>
            <a:r>
              <a:rPr lang="en-US" b="1" dirty="0" smtClean="0">
                <a:solidFill>
                  <a:schemeClr val="accent5">
                    <a:lumMod val="75000"/>
                  </a:schemeClr>
                </a:solidFill>
              </a:rPr>
              <a:t> hollow cylindrical conductor forms </a:t>
            </a:r>
            <a:r>
              <a:rPr lang="en-US" dirty="0" smtClean="0"/>
              <a:t>one plate of the sensor, as in </a:t>
            </a:r>
            <a:r>
              <a:rPr lang="en-US" b="1" dirty="0" smtClean="0"/>
              <a:t>Figure 5.8</a:t>
            </a:r>
            <a:r>
              <a:rPr lang="en-US" dirty="0" smtClean="0"/>
              <a:t>. The </a:t>
            </a:r>
            <a:r>
              <a:rPr lang="en-US" b="1" dirty="0" smtClean="0">
                <a:solidFill>
                  <a:srgbClr val="00B050"/>
                </a:solidFill>
              </a:rPr>
              <a:t>second plate of the sensor is a disk at the lower opening of the cylinder.</a:t>
            </a:r>
            <a:r>
              <a:rPr lang="en-US" dirty="0" smtClean="0"/>
              <a:t> The whole structure may be enclosed with an outer conducting shield or may be encased in a dielectric enclosure.</a:t>
            </a:r>
          </a:p>
          <a:p>
            <a:pPr marL="489833" indent="-489833" algn="just">
              <a:buFont typeface="Wingdings" pitchFamily="2" charset="2"/>
              <a:buChar char="Ø"/>
            </a:pPr>
            <a:r>
              <a:rPr lang="en-US" dirty="0" smtClean="0"/>
              <a:t>The capacitance of the device is </a:t>
            </a:r>
            <a:r>
              <a:rPr lang="en-US" i="1" dirty="0" smtClean="0"/>
              <a:t>C</a:t>
            </a:r>
            <a:r>
              <a:rPr lang="en-US" baseline="-25000" dirty="0" smtClean="0"/>
              <a:t>0</a:t>
            </a:r>
            <a:r>
              <a:rPr lang="en-US" dirty="0" smtClean="0"/>
              <a:t> based on dimensions, materials, and structure. When any material is present in the proximity of the lower disk, it </a:t>
            </a:r>
            <a:r>
              <a:rPr lang="en-US" b="1" dirty="0" smtClean="0">
                <a:solidFill>
                  <a:srgbClr val="7030A0"/>
                </a:solidFill>
              </a:rPr>
              <a:t>changes the effective permittivity</a:t>
            </a:r>
            <a:r>
              <a:rPr lang="en-US" dirty="0" smtClean="0"/>
              <a:t> seen by the sensor and its capacitance increases to indicate the distance between the sensor and the surface. </a:t>
            </a:r>
          </a:p>
          <a:p>
            <a:pPr marL="489833" indent="-489833" algn="just">
              <a:buFont typeface="Wingdings" pitchFamily="2" charset="2"/>
              <a:buChar char="Ø"/>
            </a:pPr>
            <a:r>
              <a:rPr lang="en-US" dirty="0" smtClean="0"/>
              <a:t>The advantage of this sensor is that </a:t>
            </a:r>
            <a:r>
              <a:rPr lang="en-US" b="1" dirty="0" smtClean="0"/>
              <a:t>it can sense distances to conducting or </a:t>
            </a:r>
            <a:r>
              <a:rPr lang="en-US" b="1" dirty="0" err="1" smtClean="0"/>
              <a:t>nonconducting</a:t>
            </a:r>
            <a:r>
              <a:rPr lang="en-US" b="1" dirty="0" smtClean="0"/>
              <a:t> bodies of any shape</a:t>
            </a:r>
            <a:r>
              <a:rPr lang="en-US" dirty="0" smtClean="0"/>
              <a:t>, but the output is </a:t>
            </a:r>
            <a:r>
              <a:rPr lang="en-US" b="1" dirty="0" smtClean="0"/>
              <a:t>not linear</a:t>
            </a:r>
            <a:r>
              <a:rPr lang="en-US" dirty="0" smtClean="0"/>
              <a:t>. Rather, the smaller the sensed distance </a:t>
            </a:r>
            <a:r>
              <a:rPr lang="en-US" i="1" dirty="0" smtClean="0"/>
              <a:t>d</a:t>
            </a:r>
            <a:r>
              <a:rPr lang="en-US" dirty="0" smtClean="0"/>
              <a:t>, the larger the sensitivity of the sensor. </a:t>
            </a:r>
          </a:p>
          <a:p>
            <a:pPr marL="489833" indent="-489833" algn="just">
              <a:buFont typeface="Wingdings" pitchFamily="2" charset="2"/>
              <a:buChar char="Ø"/>
            </a:pPr>
            <a:r>
              <a:rPr lang="en-US" dirty="0" smtClean="0"/>
              <a:t>Large-diameter sensors will have a larger span but relatively low sensitivity, whereas smaller diameter sensors will have a smaller span with greater sensitivity. </a:t>
            </a:r>
            <a:endParaRPr lang="en-US" dirty="0"/>
          </a:p>
        </p:txBody>
      </p:sp>
      <p:sp>
        <p:nvSpPr>
          <p:cNvPr id="5" name="TextBox 4"/>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6" name="Rectangle 5"/>
          <p:cNvSpPr/>
          <p:nvPr/>
        </p:nvSpPr>
        <p:spPr>
          <a:xfrm>
            <a:off x="0" y="699120"/>
            <a:ext cx="95583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Position, Proximity, and Displacement Sensors </a:t>
            </a:r>
            <a:endParaRPr lang="en-US" b="1"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2292896"/>
            <a:ext cx="13748802" cy="5616624"/>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30972" y="1932856"/>
            <a:ext cx="13777940" cy="6192688"/>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srcRect/>
          <a:stretch>
            <a:fillRect/>
          </a:stretch>
        </p:blipFill>
        <p:spPr bwMode="auto">
          <a:xfrm>
            <a:off x="319088" y="4165104"/>
            <a:ext cx="13077825" cy="5867400"/>
          </a:xfrm>
          <a:prstGeom prst="rect">
            <a:avLst/>
          </a:prstGeom>
          <a:noFill/>
          <a:ln w="9525">
            <a:noFill/>
            <a:miter lim="800000"/>
            <a:headEnd/>
            <a:tailEnd/>
          </a:ln>
        </p:spPr>
      </p:pic>
      <p:pic>
        <p:nvPicPr>
          <p:cNvPr id="7172" name="Picture 4"/>
          <p:cNvPicPr>
            <a:picLocks noChangeAspect="1" noChangeArrowheads="1"/>
          </p:cNvPicPr>
          <p:nvPr/>
        </p:nvPicPr>
        <p:blipFill>
          <a:blip r:embed="rId3" cstate="print"/>
          <a:srcRect/>
          <a:stretch>
            <a:fillRect/>
          </a:stretch>
        </p:blipFill>
        <p:spPr bwMode="auto">
          <a:xfrm>
            <a:off x="371475" y="89545"/>
            <a:ext cx="12973050" cy="4219575"/>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795339" y="0"/>
            <a:ext cx="11895310" cy="10058400"/>
          </a:xfrm>
          <a:prstGeom prst="rect">
            <a:avLst/>
          </a:prstGeom>
          <a:noFill/>
          <a:ln w="9525">
            <a:no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8689" y="2220888"/>
            <a:ext cx="13724689" cy="5443988"/>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cstate="print"/>
          <a:srcRect/>
          <a:stretch>
            <a:fillRect/>
          </a:stretch>
        </p:blipFill>
        <p:spPr bwMode="auto">
          <a:xfrm>
            <a:off x="17240" y="2781300"/>
            <a:ext cx="13698760" cy="4592198"/>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print"/>
          <a:srcRect/>
          <a:stretch>
            <a:fillRect/>
          </a:stretch>
        </p:blipFill>
        <p:spPr bwMode="auto">
          <a:xfrm>
            <a:off x="0" y="1361209"/>
            <a:ext cx="13716000" cy="7335982"/>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116760" y="1678497"/>
            <a:ext cx="13599240" cy="5955792"/>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66599" y="7621488"/>
            <a:ext cx="13649401" cy="1322286"/>
          </a:xfrm>
          <a:prstGeom prst="rect">
            <a:avLst/>
          </a:prstGeom>
          <a:noFill/>
          <a:ln w="9525">
            <a:noFill/>
            <a:miter lim="800000"/>
            <a:headEnd/>
            <a:tailEnd/>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0" y="2701209"/>
            <a:ext cx="13716000" cy="4655982"/>
          </a:xfrm>
          <a:prstGeom prst="rect">
            <a:avLst/>
          </a:prstGeom>
          <a:noFill/>
          <a:ln w="9525">
            <a:noFill/>
            <a:miter lim="800000"/>
            <a:headEnd/>
            <a:tailEnd/>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719138" y="95250"/>
            <a:ext cx="12277725" cy="98679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550071" y="3045460"/>
            <a:ext cx="12615863" cy="3967480"/>
          </a:xfrm>
          <a:prstGeom prst="rect">
            <a:avLst/>
          </a:prstGeom>
          <a:ln>
            <a:solidFill>
              <a:srgbClr val="FF00FF"/>
            </a:solidFill>
          </a:ln>
          <a:effectLst>
            <a:outerShdw blurRad="292100" dist="139700" dir="2700000" algn="tl" rotWithShape="0">
              <a:srgbClr val="333333">
                <a:alpha val="65000"/>
              </a:srgbClr>
            </a:outerShdw>
          </a:effectLst>
        </p:spPr>
      </p:pic>
      <p:sp>
        <p:nvSpPr>
          <p:cNvPr id="6" name="TextBox 5"/>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7" name="Rectangle 6"/>
          <p:cNvSpPr/>
          <p:nvPr/>
        </p:nvSpPr>
        <p:spPr>
          <a:xfrm>
            <a:off x="0" y="699120"/>
            <a:ext cx="95583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Position, Proximity, and Displacement Sensors </a:t>
            </a:r>
            <a:endParaRPr lang="en-US" b="1" dirty="0"/>
          </a:p>
        </p:txBody>
      </p:sp>
      <p:pic>
        <p:nvPicPr>
          <p:cNvPr id="4100" name="Picture 4"/>
          <p:cNvPicPr>
            <a:picLocks noChangeAspect="1" noChangeArrowheads="1"/>
          </p:cNvPicPr>
          <p:nvPr/>
        </p:nvPicPr>
        <p:blipFill>
          <a:blip r:embed="rId3" cstate="print"/>
          <a:srcRect/>
          <a:stretch>
            <a:fillRect/>
          </a:stretch>
        </p:blipFill>
        <p:spPr bwMode="auto">
          <a:xfrm>
            <a:off x="5345833" y="7563883"/>
            <a:ext cx="2586038" cy="2025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0" y="874783"/>
            <a:ext cx="13716000" cy="8308833"/>
          </a:xfrm>
          <a:prstGeom prst="rect">
            <a:avLst/>
          </a:prstGeom>
          <a:noFill/>
          <a:ln w="9525">
            <a:noFill/>
            <a:miter lim="800000"/>
            <a:headEnd/>
            <a:tailEnd/>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0" y="2640516"/>
            <a:ext cx="13680338" cy="4764948"/>
          </a:xfrm>
          <a:prstGeom prst="rect">
            <a:avLst/>
          </a:prstGeom>
          <a:noFill/>
          <a:ln w="9525">
            <a:noFill/>
            <a:miter lim="800000"/>
            <a:headEnd/>
            <a:tailEnd/>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cstate="print"/>
          <a:srcRect/>
          <a:stretch>
            <a:fillRect/>
          </a:stretch>
        </p:blipFill>
        <p:spPr bwMode="auto">
          <a:xfrm>
            <a:off x="709613" y="9525"/>
            <a:ext cx="12296775" cy="10039350"/>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1" y="2343549"/>
            <a:ext cx="13716000" cy="5371301"/>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21629" y="1652588"/>
            <a:ext cx="13694371" cy="7020469"/>
          </a:xfrm>
          <a:prstGeom prst="rect">
            <a:avLst/>
          </a:prstGeom>
          <a:noFill/>
          <a:ln w="9525">
            <a:no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2" cstate="print"/>
          <a:srcRect/>
          <a:stretch>
            <a:fillRect/>
          </a:stretch>
        </p:blipFill>
        <p:spPr bwMode="auto">
          <a:xfrm>
            <a:off x="-33957" y="996752"/>
            <a:ext cx="13716000" cy="4547152"/>
          </a:xfrm>
          <a:prstGeom prst="rect">
            <a:avLst/>
          </a:prstGeom>
          <a:noFill/>
          <a:ln w="9525">
            <a:noFill/>
            <a:miter lim="800000"/>
            <a:headEnd/>
            <a:tailEnd/>
          </a:ln>
        </p:spPr>
      </p:pic>
      <p:pic>
        <p:nvPicPr>
          <p:cNvPr id="24580" name="Picture 4"/>
          <p:cNvPicPr>
            <a:picLocks noChangeAspect="1" noChangeArrowheads="1"/>
          </p:cNvPicPr>
          <p:nvPr/>
        </p:nvPicPr>
        <p:blipFill>
          <a:blip r:embed="rId3" cstate="print"/>
          <a:srcRect/>
          <a:stretch>
            <a:fillRect/>
          </a:stretch>
        </p:blipFill>
        <p:spPr bwMode="auto">
          <a:xfrm>
            <a:off x="766763" y="6507410"/>
            <a:ext cx="12182475" cy="3562350"/>
          </a:xfrm>
          <a:prstGeom prst="rect">
            <a:avLst/>
          </a:prstGeom>
          <a:noFill/>
          <a:ln w="9525">
            <a:noFill/>
            <a:miter lim="800000"/>
            <a:headEnd/>
            <a:tailEnd/>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a:blip r:embed="rId2" cstate="print"/>
          <a:srcRect/>
          <a:stretch>
            <a:fillRect/>
          </a:stretch>
        </p:blipFill>
        <p:spPr bwMode="auto">
          <a:xfrm>
            <a:off x="0" y="3354228"/>
            <a:ext cx="13716000" cy="3349945"/>
          </a:xfrm>
          <a:prstGeom prst="rect">
            <a:avLst/>
          </a:prstGeom>
          <a:noFill/>
          <a:ln w="9525">
            <a:no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25513" y="-11360"/>
            <a:ext cx="13716000" cy="10010124"/>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a:stretch>
            <a:fillRect/>
          </a:stretch>
        </p:blipFill>
        <p:spPr bwMode="auto">
          <a:xfrm>
            <a:off x="0" y="831953"/>
            <a:ext cx="13716000" cy="8394492"/>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a:stretch>
            <a:fillRect/>
          </a:stretch>
        </p:blipFill>
        <p:spPr bwMode="auto">
          <a:xfrm>
            <a:off x="0" y="3004698"/>
            <a:ext cx="13687959" cy="4040726"/>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5" name="Rectangle 4"/>
          <p:cNvSpPr/>
          <p:nvPr/>
        </p:nvSpPr>
        <p:spPr>
          <a:xfrm>
            <a:off x="0" y="699120"/>
            <a:ext cx="95583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Position, Proximity, and Displacement Sensors </a:t>
            </a:r>
            <a:endParaRPr lang="en-US" b="1" dirty="0"/>
          </a:p>
        </p:txBody>
      </p:sp>
      <p:sp>
        <p:nvSpPr>
          <p:cNvPr id="6" name="Rectangle 5"/>
          <p:cNvSpPr/>
          <p:nvPr/>
        </p:nvSpPr>
        <p:spPr>
          <a:xfrm>
            <a:off x="0" y="2715957"/>
            <a:ext cx="13716000" cy="3332774"/>
          </a:xfrm>
          <a:prstGeom prst="rect">
            <a:avLst/>
          </a:prstGeom>
        </p:spPr>
        <p:style>
          <a:lnRef idx="1">
            <a:schemeClr val="accent4"/>
          </a:lnRef>
          <a:fillRef idx="2">
            <a:schemeClr val="accent4"/>
          </a:fillRef>
          <a:effectRef idx="1">
            <a:schemeClr val="accent4"/>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Capacitive position and proximity sensors may be made in other ways. One example</a:t>
            </a:r>
            <a:br>
              <a:rPr lang="en-US" dirty="0" smtClean="0"/>
            </a:br>
            <a:r>
              <a:rPr lang="en-US" dirty="0" smtClean="0"/>
              <a:t>is the sensor shown in </a:t>
            </a:r>
            <a:r>
              <a:rPr lang="en-US" b="1" dirty="0" smtClean="0"/>
              <a:t>Figure 5.10</a:t>
            </a:r>
            <a:r>
              <a:rPr lang="en-US" dirty="0" smtClean="0"/>
              <a:t>. The sensor has </a:t>
            </a:r>
            <a:r>
              <a:rPr lang="en-US" b="1" dirty="0" smtClean="0">
                <a:solidFill>
                  <a:srgbClr val="FF0000"/>
                </a:solidFill>
              </a:rPr>
              <a:t>two fixed plates and one moving</a:t>
            </a:r>
            <a:br>
              <a:rPr lang="en-US" b="1" dirty="0" smtClean="0">
                <a:solidFill>
                  <a:srgbClr val="FF0000"/>
                </a:solidFill>
              </a:rPr>
            </a:br>
            <a:r>
              <a:rPr lang="en-US" b="1" dirty="0" smtClean="0">
                <a:solidFill>
                  <a:srgbClr val="FF0000"/>
                </a:solidFill>
              </a:rPr>
              <a:t>plate.</a:t>
            </a:r>
            <a:r>
              <a:rPr lang="en-US" dirty="0" smtClean="0"/>
              <a:t> When the plate is midway, its potential is zero with respect to ground since</a:t>
            </a:r>
            <a:br>
              <a:rPr lang="en-US" dirty="0" smtClean="0"/>
            </a:br>
            <a:r>
              <a:rPr lang="en-US" b="1" i="1" dirty="0" smtClean="0">
                <a:solidFill>
                  <a:srgbClr val="FF0000"/>
                </a:solidFill>
              </a:rPr>
              <a:t>C</a:t>
            </a:r>
            <a:r>
              <a:rPr lang="en-US" b="1" baseline="-25000" dirty="0" smtClean="0">
                <a:solidFill>
                  <a:srgbClr val="FF0000"/>
                </a:solidFill>
              </a:rPr>
              <a:t>1</a:t>
            </a:r>
            <a:r>
              <a:rPr lang="en-US" b="1" dirty="0" smtClean="0">
                <a:solidFill>
                  <a:srgbClr val="FF0000"/>
                </a:solidFill>
              </a:rPr>
              <a:t> = </a:t>
            </a:r>
            <a:r>
              <a:rPr lang="en-US" b="1" i="1" dirty="0" smtClean="0">
                <a:solidFill>
                  <a:srgbClr val="FF0000"/>
                </a:solidFill>
              </a:rPr>
              <a:t>C</a:t>
            </a:r>
            <a:r>
              <a:rPr lang="en-US" b="1" baseline="-25000" dirty="0" smtClean="0">
                <a:solidFill>
                  <a:srgbClr val="FF0000"/>
                </a:solidFill>
              </a:rPr>
              <a:t>2</a:t>
            </a:r>
            <a:r>
              <a:rPr lang="en-US" dirty="0" smtClean="0"/>
              <a:t>. As the plate moves up, its potential becomes positive (</a:t>
            </a:r>
            <a:r>
              <a:rPr lang="en-US" i="1" dirty="0" smtClean="0"/>
              <a:t>C</a:t>
            </a:r>
            <a:r>
              <a:rPr lang="en-US" baseline="-25000" dirty="0" smtClean="0"/>
              <a:t>1</a:t>
            </a:r>
            <a:r>
              <a:rPr lang="en-US" dirty="0" smtClean="0"/>
              <a:t> increases, </a:t>
            </a:r>
            <a:r>
              <a:rPr lang="en-US" i="1" dirty="0" smtClean="0"/>
              <a:t>C</a:t>
            </a:r>
            <a:r>
              <a:rPr lang="en-US" baseline="-25000" dirty="0" smtClean="0"/>
              <a:t>2</a:t>
            </a:r>
            <a:r>
              <a:rPr lang="en-US" dirty="0" smtClean="0"/>
              <a:t/>
            </a:r>
            <a:br>
              <a:rPr lang="en-US" dirty="0" smtClean="0"/>
            </a:br>
            <a:r>
              <a:rPr lang="en-US" dirty="0" smtClean="0"/>
              <a:t>decrease). When it moves down it is negative (</a:t>
            </a:r>
            <a:r>
              <a:rPr lang="en-US" i="1" dirty="0" smtClean="0"/>
              <a:t>C</a:t>
            </a:r>
            <a:r>
              <a:rPr lang="en-US" baseline="-25000" dirty="0" smtClean="0"/>
              <a:t>2</a:t>
            </a:r>
            <a:r>
              <a:rPr lang="en-US" dirty="0" smtClean="0"/>
              <a:t> increases, </a:t>
            </a:r>
            <a:r>
              <a:rPr lang="en-US" i="1" dirty="0" smtClean="0"/>
              <a:t>C</a:t>
            </a:r>
            <a:r>
              <a:rPr lang="en-US" baseline="-25000" dirty="0" smtClean="0"/>
              <a:t>1</a:t>
            </a:r>
            <a:r>
              <a:rPr lang="en-US" dirty="0" smtClean="0"/>
              <a:t> decreases). </a:t>
            </a:r>
          </a:p>
          <a:p>
            <a:pPr marL="489833" indent="-489833" algn="just">
              <a:buFont typeface="Wingdings" pitchFamily="2" charset="2"/>
              <a:buChar char="Ø"/>
            </a:pPr>
            <a:r>
              <a:rPr lang="en-US" dirty="0" smtClean="0"/>
              <a:t>A sensor of this type tends to be more linear than the previous sensors, but the distance between the fixed plates must be small and consequently the motion must also be small or the capacitances will be very small and difficult to measure. </a:t>
            </a:r>
            <a:endParaRPr 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srcRect/>
          <a:stretch>
            <a:fillRect/>
          </a:stretch>
        </p:blipFill>
        <p:spPr bwMode="auto">
          <a:xfrm>
            <a:off x="665312" y="868710"/>
            <a:ext cx="12125325" cy="2000250"/>
          </a:xfrm>
          <a:prstGeom prst="rect">
            <a:avLst/>
          </a:prstGeom>
          <a:noFill/>
          <a:ln w="9525">
            <a:noFill/>
            <a:miter lim="800000"/>
            <a:headEnd/>
            <a:tailEnd/>
          </a:ln>
        </p:spPr>
      </p:pic>
      <p:pic>
        <p:nvPicPr>
          <p:cNvPr id="29699" name="Picture 3"/>
          <p:cNvPicPr>
            <a:picLocks noChangeAspect="1" noChangeArrowheads="1"/>
          </p:cNvPicPr>
          <p:nvPr/>
        </p:nvPicPr>
        <p:blipFill>
          <a:blip r:embed="rId3" cstate="print"/>
          <a:srcRect/>
          <a:stretch>
            <a:fillRect/>
          </a:stretch>
        </p:blipFill>
        <p:spPr bwMode="auto">
          <a:xfrm>
            <a:off x="737320" y="2868960"/>
            <a:ext cx="12030075" cy="6105525"/>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a:stretch>
            <a:fillRect/>
          </a:stretch>
        </p:blipFill>
        <p:spPr bwMode="auto">
          <a:xfrm>
            <a:off x="17240" y="1247775"/>
            <a:ext cx="13624560" cy="7771482"/>
          </a:xfrm>
          <a:prstGeom prst="rect">
            <a:avLst/>
          </a:prstGeom>
          <a:noFill/>
          <a:ln w="9525">
            <a:noFill/>
            <a:miter lim="800000"/>
            <a:headEnd/>
            <a:tailEn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17240" y="890585"/>
            <a:ext cx="13533120" cy="8609284"/>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a:stretch>
            <a:fillRect/>
          </a:stretch>
        </p:blipFill>
        <p:spPr bwMode="auto">
          <a:xfrm>
            <a:off x="400050" y="1212776"/>
            <a:ext cx="12915900" cy="2343150"/>
          </a:xfrm>
          <a:prstGeom prst="rect">
            <a:avLst/>
          </a:prstGeom>
          <a:noFill/>
          <a:ln w="9525">
            <a:noFill/>
            <a:miter lim="800000"/>
            <a:headEnd/>
            <a:tailEnd/>
          </a:ln>
        </p:spPr>
      </p:pic>
      <p:pic>
        <p:nvPicPr>
          <p:cNvPr id="32771" name="Picture 3"/>
          <p:cNvPicPr>
            <a:picLocks noChangeAspect="1" noChangeArrowheads="1"/>
          </p:cNvPicPr>
          <p:nvPr/>
        </p:nvPicPr>
        <p:blipFill>
          <a:blip r:embed="rId3" cstate="print"/>
          <a:srcRect/>
          <a:stretch>
            <a:fillRect/>
          </a:stretch>
        </p:blipFill>
        <p:spPr bwMode="auto">
          <a:xfrm>
            <a:off x="464739" y="3517032"/>
            <a:ext cx="12716641" cy="5112568"/>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0" y="985972"/>
            <a:ext cx="13716000" cy="8086457"/>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0" y="2416871"/>
            <a:ext cx="13663384" cy="5204617"/>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733425" y="380950"/>
            <a:ext cx="12249150" cy="8248650"/>
          </a:xfrm>
          <a:prstGeom prst="rect">
            <a:avLst/>
          </a:prstGeom>
          <a:noFill/>
          <a:ln w="9525">
            <a:noFill/>
            <a:miter lim="800000"/>
            <a:headEnd/>
            <a:tailEnd/>
          </a:ln>
        </p:spPr>
      </p:pic>
      <p:pic>
        <p:nvPicPr>
          <p:cNvPr id="35843" name="Picture 3"/>
          <p:cNvPicPr>
            <a:picLocks noChangeAspect="1" noChangeArrowheads="1"/>
          </p:cNvPicPr>
          <p:nvPr/>
        </p:nvPicPr>
        <p:blipFill>
          <a:blip r:embed="rId3" cstate="print"/>
          <a:srcRect/>
          <a:stretch>
            <a:fillRect/>
          </a:stretch>
        </p:blipFill>
        <p:spPr bwMode="auto">
          <a:xfrm>
            <a:off x="847725" y="7597452"/>
            <a:ext cx="12020550" cy="2400300"/>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108396" y="3229000"/>
            <a:ext cx="13807156" cy="3390875"/>
          </a:xfrm>
          <a:prstGeom prst="rect">
            <a:avLst/>
          </a:prstGeom>
          <a:noFill/>
          <a:ln w="9525">
            <a:noFill/>
            <a:miter lim="800000"/>
            <a:headEnd/>
            <a:tailEnd/>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842963" y="809625"/>
            <a:ext cx="12030075" cy="8439150"/>
          </a:xfrm>
          <a:prstGeom prst="rect">
            <a:avLst/>
          </a:prstGeom>
          <a:noFill/>
          <a:ln w="9525">
            <a:noFill/>
            <a:miter lim="800000"/>
            <a:headEnd/>
            <a:tailEnd/>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0" y="1994192"/>
            <a:ext cx="13691884" cy="6059344"/>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6" name="Rectangle 5"/>
          <p:cNvSpPr/>
          <p:nvPr/>
        </p:nvSpPr>
        <p:spPr>
          <a:xfrm>
            <a:off x="0" y="699120"/>
            <a:ext cx="955830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Position, Proximity, and Displacement Sensors </a:t>
            </a:r>
            <a:endParaRPr lang="en-US" b="1" dirty="0"/>
          </a:p>
        </p:txBody>
      </p:sp>
      <p:pic>
        <p:nvPicPr>
          <p:cNvPr id="5122" name="Picture 2"/>
          <p:cNvPicPr>
            <a:picLocks noChangeAspect="1" noChangeArrowheads="1"/>
          </p:cNvPicPr>
          <p:nvPr/>
        </p:nvPicPr>
        <p:blipFill>
          <a:blip r:embed="rId2" cstate="print"/>
          <a:srcRect/>
          <a:stretch>
            <a:fillRect/>
          </a:stretch>
        </p:blipFill>
        <p:spPr bwMode="auto">
          <a:xfrm>
            <a:off x="535783" y="1649625"/>
            <a:ext cx="12644438" cy="3883660"/>
          </a:xfrm>
          <a:prstGeom prst="rect">
            <a:avLst/>
          </a:prstGeom>
          <a:noFill/>
          <a:ln w="9525">
            <a:solidFill>
              <a:srgbClr val="FF0000"/>
            </a:solid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5237820" y="5809301"/>
            <a:ext cx="3086100" cy="2081530"/>
          </a:xfrm>
          <a:prstGeom prst="rect">
            <a:avLst/>
          </a:prstGeom>
          <a:noFill/>
          <a:ln w="9525">
            <a:noFill/>
            <a:miter lim="800000"/>
            <a:headEnd/>
            <a:tailEnd/>
          </a:ln>
        </p:spPr>
      </p:pic>
      <p:sp>
        <p:nvSpPr>
          <p:cNvPr id="9" name="Rectangle 8"/>
          <p:cNvSpPr/>
          <p:nvPr/>
        </p:nvSpPr>
        <p:spPr>
          <a:xfrm>
            <a:off x="0" y="8408776"/>
            <a:ext cx="13716000" cy="932117"/>
          </a:xfrm>
          <a:prstGeom prst="rect">
            <a:avLst/>
          </a:prstGeom>
        </p:spPr>
        <p:style>
          <a:lnRef idx="0">
            <a:schemeClr val="accent2"/>
          </a:lnRef>
          <a:fillRef idx="3">
            <a:schemeClr val="accent2"/>
          </a:fillRef>
          <a:effectRef idx="3">
            <a:schemeClr val="accent2"/>
          </a:effectRef>
          <a:fontRef idx="minor">
            <a:schemeClr val="lt1"/>
          </a:fontRef>
        </p:style>
        <p:txBody>
          <a:bodyPr wrap="square" lIns="130622" tIns="65311" rIns="130622" bIns="65311">
            <a:spAutoFit/>
          </a:bodyPr>
          <a:lstStyle/>
          <a:p>
            <a:pPr marL="489833" indent="-489833" algn="just">
              <a:buFont typeface="Wingdings" pitchFamily="2" charset="2"/>
              <a:buChar char="ü"/>
            </a:pPr>
            <a:r>
              <a:rPr lang="en-US" dirty="0" smtClean="0"/>
              <a:t>Other capacitive sensors sense rotary motion by rotating one plate with respect to the other. Still others are cylindrical or made in any convenient shape such as a comb shape.</a:t>
            </a:r>
            <a:endParaRPr 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srcRect/>
          <a:stretch>
            <a:fillRect/>
          </a:stretch>
        </p:blipFill>
        <p:spPr bwMode="auto">
          <a:xfrm>
            <a:off x="107751" y="2436912"/>
            <a:ext cx="13536242" cy="1897406"/>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89248" y="4309118"/>
            <a:ext cx="13600965" cy="338437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6" name="Rectangle 5"/>
          <p:cNvSpPr/>
          <p:nvPr/>
        </p:nvSpPr>
        <p:spPr>
          <a:xfrm>
            <a:off x="0" y="699120"/>
            <a:ext cx="53458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Fluid Level Sensors </a:t>
            </a:r>
            <a:endParaRPr lang="en-US" b="1" dirty="0"/>
          </a:p>
        </p:txBody>
      </p:sp>
      <p:pic>
        <p:nvPicPr>
          <p:cNvPr id="6147" name="Picture 3"/>
          <p:cNvPicPr>
            <a:picLocks noChangeAspect="1" noChangeArrowheads="1"/>
          </p:cNvPicPr>
          <p:nvPr/>
        </p:nvPicPr>
        <p:blipFill>
          <a:blip r:embed="rId2" cstate="print"/>
          <a:srcRect/>
          <a:stretch>
            <a:fillRect/>
          </a:stretch>
        </p:blipFill>
        <p:spPr bwMode="auto">
          <a:xfrm>
            <a:off x="1673426" y="1868306"/>
            <a:ext cx="8220671" cy="5011922"/>
          </a:xfrm>
          <a:prstGeom prst="rect">
            <a:avLst/>
          </a:prstGeom>
          <a:ln>
            <a:solidFill>
              <a:srgbClr val="FF0000"/>
            </a:solidFill>
          </a:ln>
          <a:effectLst>
            <a:outerShdw blurRad="292100" dist="139700" dir="2700000" algn="tl" rotWithShape="0">
              <a:srgbClr val="333333">
                <a:alpha val="65000"/>
              </a:srgbClr>
            </a:outerShdw>
          </a:effectLst>
        </p:spPr>
      </p:pic>
      <p:pic>
        <p:nvPicPr>
          <p:cNvPr id="6148" name="Picture 4"/>
          <p:cNvPicPr>
            <a:picLocks noChangeAspect="1" noChangeArrowheads="1"/>
          </p:cNvPicPr>
          <p:nvPr/>
        </p:nvPicPr>
        <p:blipFill>
          <a:blip r:embed="rId3" cstate="print"/>
          <a:srcRect/>
          <a:stretch>
            <a:fillRect/>
          </a:stretch>
        </p:blipFill>
        <p:spPr bwMode="auto">
          <a:xfrm>
            <a:off x="6858000" y="7247048"/>
            <a:ext cx="3257550" cy="25285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273"/>
            <a:ext cx="13716000" cy="578174"/>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900" b="1" dirty="0" smtClean="0"/>
              <a:t>UNIT  IV – ELECTRIC, MAGNETIC, SENSORS AND ACTUATORS</a:t>
            </a:r>
            <a:endParaRPr lang="en-IN" sz="2900" b="1" dirty="0"/>
          </a:p>
        </p:txBody>
      </p:sp>
      <p:sp>
        <p:nvSpPr>
          <p:cNvPr id="7" name="Rectangle 6"/>
          <p:cNvSpPr/>
          <p:nvPr/>
        </p:nvSpPr>
        <p:spPr>
          <a:xfrm>
            <a:off x="917340" y="1966460"/>
            <a:ext cx="11989332" cy="6502872"/>
          </a:xfrm>
          <a:prstGeom prst="rect">
            <a:avLst/>
          </a:prstGeom>
        </p:spPr>
        <p:txBody>
          <a:bodyPr wrap="square" lIns="130622" tIns="65311" rIns="130622" bIns="65311">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664450" indent="-664450" algn="just">
              <a:buFont typeface="Wingdings" pitchFamily="2" charset="2"/>
              <a:buChar char="Ø"/>
            </a:pPr>
            <a:r>
              <a:rPr lang="en-US" sz="4600" b="1" spc="71"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The Electric Field: Capacitive Sensors and Actuators </a:t>
            </a:r>
          </a:p>
          <a:p>
            <a:pPr marL="664450" indent="-664450" algn="just">
              <a:buFont typeface="Wingdings" pitchFamily="2" charset="2"/>
              <a:buChar char="Ø"/>
            </a:pPr>
            <a:r>
              <a:rPr lang="en-US" sz="4600" b="1" spc="71"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Magnetic Fields: Inductive sensors and Hall effect sensors </a:t>
            </a:r>
          </a:p>
          <a:p>
            <a:pPr marL="664450" indent="-664450" algn="just">
              <a:buFont typeface="Wingdings" pitchFamily="2" charset="2"/>
              <a:buChar char="Ø"/>
            </a:pPr>
            <a:r>
              <a:rPr lang="en-US" sz="4600" b="1" spc="71"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Magneto hydrodynamic (MHD) Sensors and Actuators </a:t>
            </a:r>
          </a:p>
          <a:p>
            <a:pPr marL="664450" indent="-664450" algn="just">
              <a:buFont typeface="Wingdings" pitchFamily="2" charset="2"/>
              <a:buChar char="Ø"/>
            </a:pPr>
            <a:r>
              <a:rPr lang="en-US" sz="4600" b="1" spc="71"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Magnetometers </a:t>
            </a:r>
          </a:p>
          <a:p>
            <a:pPr marL="664450" indent="-664450" algn="just">
              <a:buFont typeface="Wingdings" pitchFamily="2" charset="2"/>
              <a:buChar char="Ø"/>
            </a:pPr>
            <a:r>
              <a:rPr lang="en-US" sz="4600" b="1" spc="71"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Magnetic Actuators </a:t>
            </a:r>
          </a:p>
          <a:p>
            <a:pPr marL="664450" indent="-664450" algn="just">
              <a:buFont typeface="Wingdings" pitchFamily="2" charset="2"/>
              <a:buChar char="Ø"/>
            </a:pPr>
            <a:r>
              <a:rPr lang="en-US" sz="4600" b="1" spc="71"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Voltage and Current Sensors</a:t>
            </a:r>
            <a:endParaRPr lang="en-US" sz="4600" b="1" spc="71"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083851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43659"/>
            <a:ext cx="13716000" cy="3332774"/>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One of the simplest, direct methods for fluid level sensing is to allow </a:t>
            </a:r>
            <a:r>
              <a:rPr lang="en-US" b="1" dirty="0" smtClean="0">
                <a:solidFill>
                  <a:srgbClr val="7030A0"/>
                </a:solidFill>
              </a:rPr>
              <a:t>the fluid to fill the space between the two conducting surfaces</a:t>
            </a:r>
            <a:r>
              <a:rPr lang="en-US" dirty="0" smtClean="0"/>
              <a:t> that make up the capacitor. For example, the capacitance of the parallel plate capacitor is linearly proportional to the permittivity between the two plates. </a:t>
            </a:r>
          </a:p>
          <a:p>
            <a:pPr marL="489833" indent="-489833" algn="just">
              <a:buFont typeface="Wingdings" pitchFamily="2" charset="2"/>
              <a:buChar char="Ø"/>
            </a:pPr>
            <a:r>
              <a:rPr lang="en-US" dirty="0" smtClean="0"/>
              <a:t>Therefore the </a:t>
            </a:r>
            <a:r>
              <a:rPr lang="en-US" b="1" dirty="0" smtClean="0">
                <a:solidFill>
                  <a:srgbClr val="00B050"/>
                </a:solidFill>
              </a:rPr>
              <a:t>larger the amount of water between the plates, the larger the capacitance</a:t>
            </a:r>
            <a:r>
              <a:rPr lang="en-US" dirty="0" smtClean="0"/>
              <a:t> and therefore the capacitance is a measure of fluid level between the plates. </a:t>
            </a:r>
            <a:r>
              <a:rPr lang="en-US" b="1" dirty="0" smtClean="0"/>
              <a:t>Figure 5.12 </a:t>
            </a:r>
            <a:r>
              <a:rPr lang="en-US" dirty="0" smtClean="0"/>
              <a:t>shows a parallel plate capacitor used as a fluid level sensor. </a:t>
            </a:r>
          </a:p>
          <a:p>
            <a:pPr marL="489833" indent="-489833" algn="just">
              <a:buFont typeface="Wingdings" pitchFamily="2" charset="2"/>
              <a:buChar char="Ø"/>
            </a:pPr>
            <a:r>
              <a:rPr lang="en-US" dirty="0" smtClean="0"/>
              <a:t>The part of the plates under the surface of the water has a capacitance </a:t>
            </a:r>
            <a:r>
              <a:rPr lang="en-US" i="1" dirty="0" err="1" smtClean="0"/>
              <a:t>C</a:t>
            </a:r>
            <a:r>
              <a:rPr lang="en-US" i="1" baseline="-25000" dirty="0" err="1" smtClean="0"/>
              <a:t>f</a:t>
            </a:r>
            <a:r>
              <a:rPr lang="en-US" i="1" dirty="0" smtClean="0"/>
              <a:t> .</a:t>
            </a:r>
            <a:endParaRPr lang="en-US" dirty="0"/>
          </a:p>
        </p:txBody>
      </p:sp>
      <p:sp>
        <p:nvSpPr>
          <p:cNvPr id="5" name="TextBox 4"/>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6" name="Rectangle 5"/>
          <p:cNvSpPr/>
          <p:nvPr/>
        </p:nvSpPr>
        <p:spPr>
          <a:xfrm>
            <a:off x="0" y="699120"/>
            <a:ext cx="53458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Fluid Level Sensors </a:t>
            </a:r>
            <a:endParaRPr lang="en-US" b="1" dirty="0"/>
          </a:p>
        </p:txBody>
      </p:sp>
      <p:pic>
        <p:nvPicPr>
          <p:cNvPr id="7170" name="Picture 2"/>
          <p:cNvPicPr>
            <a:picLocks noChangeAspect="1" noChangeArrowheads="1"/>
          </p:cNvPicPr>
          <p:nvPr/>
        </p:nvPicPr>
        <p:blipFill>
          <a:blip r:embed="rId2" cstate="print"/>
          <a:srcRect/>
          <a:stretch>
            <a:fillRect/>
          </a:stretch>
        </p:blipFill>
        <p:spPr bwMode="auto">
          <a:xfrm>
            <a:off x="5307808" y="5158823"/>
            <a:ext cx="3100388" cy="124333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3" y="1635734"/>
            <a:ext cx="13715999" cy="635059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6" name="Rectangle 5"/>
          <p:cNvSpPr/>
          <p:nvPr/>
        </p:nvSpPr>
        <p:spPr>
          <a:xfrm>
            <a:off x="0" y="699120"/>
            <a:ext cx="53458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Fluid Level Sensors </a:t>
            </a:r>
            <a:endParaRPr lang="en-US"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309693"/>
            <a:ext cx="13716000" cy="3702106"/>
          </a:xfrm>
          <a:prstGeom prst="rect">
            <a:avLst/>
          </a:prstGeom>
        </p:spPr>
        <p:style>
          <a:lnRef idx="1">
            <a:schemeClr val="accent1"/>
          </a:lnRef>
          <a:fillRef idx="2">
            <a:schemeClr val="accent1"/>
          </a:fillRef>
          <a:effectRef idx="1">
            <a:schemeClr val="accent1"/>
          </a:effectRef>
          <a:fontRef idx="minor">
            <a:schemeClr val="dk1"/>
          </a:fontRef>
        </p:style>
        <p:txBody>
          <a:bodyPr wrap="square" lIns="130622" tIns="65311" rIns="130622" bIns="65311">
            <a:spAutoFit/>
          </a:bodyPr>
          <a:lstStyle/>
          <a:p>
            <a:pPr marL="489833" indent="-489833" algn="just">
              <a:buFont typeface="Wingdings" pitchFamily="2" charset="2"/>
              <a:buChar char="ü"/>
            </a:pPr>
            <a:r>
              <a:rPr lang="en-US" sz="2900" dirty="0" smtClean="0"/>
              <a:t>Although a parallel plate capacitor can be used for this purpose, the expressions above are </a:t>
            </a:r>
            <a:r>
              <a:rPr lang="en-US" sz="2900" b="1" dirty="0" smtClean="0">
                <a:solidFill>
                  <a:srgbClr val="FF0000"/>
                </a:solidFill>
              </a:rPr>
              <a:t>approximate</a:t>
            </a:r>
            <a:r>
              <a:rPr lang="en-US" sz="2900" dirty="0" smtClean="0">
                <a:solidFill>
                  <a:srgbClr val="FF0000"/>
                </a:solidFill>
              </a:rPr>
              <a:t> </a:t>
            </a:r>
            <a:r>
              <a:rPr lang="en-US" sz="2900" dirty="0" smtClean="0"/>
              <a:t>(they neglect the effect of the edges by assuming the field is not affected by the finite size of the plates). </a:t>
            </a:r>
          </a:p>
          <a:p>
            <a:pPr marL="489833" indent="-489833" algn="just">
              <a:buFont typeface="Wingdings" pitchFamily="2" charset="2"/>
              <a:buChar char="ü"/>
            </a:pPr>
            <a:r>
              <a:rPr lang="en-US" sz="2900" dirty="0" smtClean="0"/>
              <a:t>In reality there will be a slight nonlinearity due to these effects and this </a:t>
            </a:r>
            <a:r>
              <a:rPr lang="en-US" sz="2900" b="1" dirty="0" smtClean="0">
                <a:solidFill>
                  <a:srgbClr val="FF0000"/>
                </a:solidFill>
              </a:rPr>
              <a:t>nonlinearity</a:t>
            </a:r>
            <a:r>
              <a:rPr lang="en-US" sz="2900" dirty="0" smtClean="0"/>
              <a:t> depends on the distance between the plates. </a:t>
            </a:r>
          </a:p>
          <a:p>
            <a:pPr marL="489833" indent="-489833" algn="just">
              <a:buFont typeface="Wingdings" pitchFamily="2" charset="2"/>
              <a:buChar char="ü"/>
            </a:pPr>
            <a:r>
              <a:rPr lang="en-US" sz="2900" dirty="0" smtClean="0"/>
              <a:t>Also, it should be noted that the method is only practical with </a:t>
            </a:r>
            <a:r>
              <a:rPr lang="en-US" sz="2900" b="1" dirty="0" err="1" smtClean="0">
                <a:solidFill>
                  <a:srgbClr val="FF0000"/>
                </a:solidFill>
              </a:rPr>
              <a:t>nonconducting</a:t>
            </a:r>
            <a:r>
              <a:rPr lang="en-US" sz="2900" b="1" dirty="0" smtClean="0">
                <a:solidFill>
                  <a:srgbClr val="FF0000"/>
                </a:solidFill>
              </a:rPr>
              <a:t> fluids</a:t>
            </a:r>
            <a:r>
              <a:rPr lang="en-US" sz="2900" dirty="0" smtClean="0"/>
              <a:t> (oils, fuels, freshwater). For slightly conducting fluids, the plates must be coated with an insulating medium  </a:t>
            </a:r>
            <a:endParaRPr lang="en-US" sz="2900" dirty="0"/>
          </a:p>
        </p:txBody>
      </p:sp>
      <p:sp>
        <p:nvSpPr>
          <p:cNvPr id="6" name="TextBox 5"/>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7" name="Rectangle 6"/>
          <p:cNvSpPr/>
          <p:nvPr/>
        </p:nvSpPr>
        <p:spPr>
          <a:xfrm>
            <a:off x="0" y="699120"/>
            <a:ext cx="53458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Fluid Level Sensors </a:t>
            </a:r>
            <a:endParaRPr lang="en-US"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5" name="Rectangle 4"/>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Actuators </a:t>
            </a:r>
            <a:endParaRPr lang="en-US" b="1" dirty="0"/>
          </a:p>
        </p:txBody>
      </p:sp>
      <p:sp>
        <p:nvSpPr>
          <p:cNvPr id="6" name="Rectangle 5"/>
          <p:cNvSpPr/>
          <p:nvPr/>
        </p:nvSpPr>
        <p:spPr>
          <a:xfrm>
            <a:off x="0" y="1544013"/>
            <a:ext cx="13716000" cy="2132445"/>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When a potential is connected across the two conductors, they acquire opposite sign</a:t>
            </a:r>
            <a:br>
              <a:rPr lang="en-US" dirty="0" smtClean="0"/>
            </a:br>
            <a:r>
              <a:rPr lang="en-US" dirty="0" smtClean="0"/>
              <a:t>charges. These charges attract each other based on Coulomb’s law and this force tends to pull the two conductors closer together. Coulomb’s law defines </a:t>
            </a:r>
            <a:r>
              <a:rPr lang="en-US" b="1" dirty="0" smtClean="0">
                <a:solidFill>
                  <a:srgbClr val="00B050"/>
                </a:solidFill>
              </a:rPr>
              <a:t>the force between the charge and the electric field intensity</a:t>
            </a:r>
            <a:r>
              <a:rPr lang="en-US" dirty="0" smtClean="0"/>
              <a:t>. Given a charge </a:t>
            </a:r>
            <a:r>
              <a:rPr lang="en-US" i="1" dirty="0" smtClean="0"/>
              <a:t>Q </a:t>
            </a:r>
            <a:r>
              <a:rPr lang="en-US" dirty="0" smtClean="0"/>
              <a:t>[C] in an electric field intensity </a:t>
            </a:r>
            <a:r>
              <a:rPr lang="en-US" b="1" dirty="0" smtClean="0"/>
              <a:t>E </a:t>
            </a:r>
            <a:r>
              <a:rPr lang="en-US" dirty="0" smtClean="0"/>
              <a:t>[V/m], a force </a:t>
            </a:r>
            <a:r>
              <a:rPr lang="en-US" b="1" dirty="0" smtClean="0"/>
              <a:t>F </a:t>
            </a:r>
            <a:r>
              <a:rPr lang="en-US" dirty="0" smtClean="0"/>
              <a:t>is exerted on the charge by the electric field as,  </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5572125" y="4289919"/>
            <a:ext cx="2571750" cy="768350"/>
          </a:xfrm>
          <a:prstGeom prst="rect">
            <a:avLst/>
          </a:prstGeom>
          <a:ln>
            <a:solidFill>
              <a:srgbClr val="00B050"/>
            </a:solidFill>
          </a:ln>
          <a:effectLst>
            <a:outerShdw blurRad="292100" dist="139700" dir="2700000" algn="tl" rotWithShape="0">
              <a:srgbClr val="333333">
                <a:alpha val="65000"/>
              </a:srgbClr>
            </a:outerShdw>
          </a:effectLst>
        </p:spPr>
      </p:pic>
      <p:pic>
        <p:nvPicPr>
          <p:cNvPr id="8195" name="Picture 3"/>
          <p:cNvPicPr>
            <a:picLocks noChangeAspect="1" noChangeArrowheads="1"/>
          </p:cNvPicPr>
          <p:nvPr/>
        </p:nvPicPr>
        <p:blipFill>
          <a:blip r:embed="rId3" cstate="print"/>
          <a:srcRect/>
          <a:stretch>
            <a:fillRect/>
          </a:stretch>
        </p:blipFill>
        <p:spPr bwMode="auto">
          <a:xfrm>
            <a:off x="5307808" y="6629565"/>
            <a:ext cx="3100388" cy="1145540"/>
          </a:xfrm>
          <a:prstGeom prst="rect">
            <a:avLst/>
          </a:prstGeom>
          <a:ln>
            <a:solidFill>
              <a:srgbClr val="00B050"/>
            </a:solidFill>
          </a:ln>
          <a:effectLst>
            <a:outerShdw blurRad="292100" dist="139700" dir="2700000" algn="tl" rotWithShape="0">
              <a:srgbClr val="333333">
                <a:alpha val="65000"/>
              </a:srgbClr>
            </a:outerShdw>
          </a:effectLst>
        </p:spPr>
      </p:pic>
      <p:sp>
        <p:nvSpPr>
          <p:cNvPr id="9" name="Rectangle 8"/>
          <p:cNvSpPr/>
          <p:nvPr/>
        </p:nvSpPr>
        <p:spPr>
          <a:xfrm>
            <a:off x="0" y="5169729"/>
            <a:ext cx="13716000" cy="932117"/>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In a parallel plate capacitor, </a:t>
            </a:r>
            <a:r>
              <a:rPr lang="en-US" b="1" dirty="0" smtClean="0"/>
              <a:t>the magnitude of the total electric field intensity </a:t>
            </a:r>
            <a:r>
              <a:rPr lang="en-US" dirty="0" smtClean="0"/>
              <a:t>(i.e., the sum of the electric field produced by the upper and lower charged plates) is given as,</a:t>
            </a:r>
            <a:endParaRPr lang="en-US" dirty="0"/>
          </a:p>
        </p:txBody>
      </p:sp>
      <p:sp>
        <p:nvSpPr>
          <p:cNvPr id="10" name="Rectangle 9"/>
          <p:cNvSpPr/>
          <p:nvPr/>
        </p:nvSpPr>
        <p:spPr>
          <a:xfrm>
            <a:off x="1889448" y="7899452"/>
            <a:ext cx="9181020" cy="1332226"/>
          </a:xfrm>
          <a:prstGeom prst="rect">
            <a:avLst/>
          </a:prstGeom>
        </p:spPr>
        <p:style>
          <a:lnRef idx="2">
            <a:schemeClr val="accent3"/>
          </a:lnRef>
          <a:fillRef idx="1">
            <a:schemeClr val="lt1"/>
          </a:fillRef>
          <a:effectRef idx="0">
            <a:schemeClr val="accent3"/>
          </a:effectRef>
          <a:fontRef idx="minor">
            <a:schemeClr val="dk1"/>
          </a:fontRef>
        </p:style>
        <p:txBody>
          <a:bodyPr wrap="square" lIns="130622" tIns="65311" rIns="130622" bIns="65311">
            <a:spAutoFit/>
          </a:bodyPr>
          <a:lstStyle/>
          <a:p>
            <a:pPr marL="571471" indent="-571471" algn="just">
              <a:buFont typeface="Wingdings" pitchFamily="2" charset="2"/>
              <a:buChar char="ü"/>
            </a:pPr>
            <a:r>
              <a:rPr lang="en-US" dirty="0" smtClean="0"/>
              <a:t>where the direction is perpendicular to the plates and the electric field intensity points from the positively charged plate to the negatively charged plate. </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14502"/>
            <a:ext cx="13716000" cy="3071164"/>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The force is found by substituting </a:t>
            </a:r>
            <a:r>
              <a:rPr lang="en-US" i="1" dirty="0" smtClean="0"/>
              <a:t>Q </a:t>
            </a:r>
            <a:r>
              <a:rPr lang="en-US" dirty="0" smtClean="0"/>
              <a:t>in </a:t>
            </a:r>
            <a:r>
              <a:rPr lang="en-US" b="1" dirty="0" smtClean="0"/>
              <a:t>Equation (5.7) </a:t>
            </a:r>
            <a:r>
              <a:rPr lang="en-US" dirty="0" smtClean="0"/>
              <a:t>with </a:t>
            </a:r>
            <a:r>
              <a:rPr lang="en-US" b="1" dirty="0" smtClean="0"/>
              <a:t>Equation (5.1) </a:t>
            </a:r>
            <a:r>
              <a:rPr lang="en-US" dirty="0" smtClean="0"/>
              <a:t>and </a:t>
            </a:r>
            <a:r>
              <a:rPr lang="en-US" i="1" dirty="0" smtClean="0"/>
              <a:t>E </a:t>
            </a:r>
            <a:r>
              <a:rPr lang="en-US" dirty="0" smtClean="0"/>
              <a:t>from </a:t>
            </a:r>
            <a:r>
              <a:rPr lang="en-US" b="1" dirty="0" smtClean="0"/>
              <a:t>Equation (5.8)</a:t>
            </a:r>
            <a:r>
              <a:rPr lang="en-US" dirty="0" smtClean="0"/>
              <a:t>, except that the electric field intensity in </a:t>
            </a:r>
            <a:r>
              <a:rPr lang="en-US" b="1" dirty="0" smtClean="0"/>
              <a:t>Equation (5.8) </a:t>
            </a:r>
            <a:r>
              <a:rPr lang="en-US" dirty="0" smtClean="0"/>
              <a:t>must be divided by 2, that is, </a:t>
            </a:r>
            <a:r>
              <a:rPr lang="en-US" sz="2900" b="1" dirty="0" smtClean="0">
                <a:solidFill>
                  <a:srgbClr val="00B0F0"/>
                </a:solidFill>
              </a:rPr>
              <a:t>the force produced by the lower plate on the upper plate is the electric field intensity of the lower plate at the location of the upper plate multiplied by the charge of the upper plate.</a:t>
            </a:r>
            <a:r>
              <a:rPr lang="en-US" dirty="0" smtClean="0"/>
              <a:t> </a:t>
            </a:r>
          </a:p>
          <a:p>
            <a:pPr marL="489833" indent="-489833" algn="just">
              <a:buFont typeface="Wingdings" pitchFamily="2" charset="2"/>
              <a:buChar char="Ø"/>
            </a:pPr>
            <a:r>
              <a:rPr lang="en-US" dirty="0" smtClean="0"/>
              <a:t>The capacitance of the parallel plate capacitor is given in </a:t>
            </a:r>
            <a:r>
              <a:rPr lang="en-US" b="1" dirty="0" smtClean="0"/>
              <a:t>Equation (5.2)</a:t>
            </a:r>
            <a:r>
              <a:rPr lang="en-US" dirty="0" smtClean="0"/>
              <a:t>. Putting all these together, the force is </a:t>
            </a:r>
            <a:endParaRPr lang="en-US" dirty="0"/>
          </a:p>
        </p:txBody>
      </p:sp>
      <p:sp>
        <p:nvSpPr>
          <p:cNvPr id="5" name="TextBox 4"/>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6" name="Rectangle 5"/>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Actuators </a:t>
            </a:r>
            <a:endParaRPr lang="en-US" b="1" dirty="0"/>
          </a:p>
        </p:txBody>
      </p:sp>
      <p:pic>
        <p:nvPicPr>
          <p:cNvPr id="9218" name="Picture 2"/>
          <p:cNvPicPr>
            <a:picLocks noChangeAspect="1" noChangeArrowheads="1"/>
          </p:cNvPicPr>
          <p:nvPr/>
        </p:nvPicPr>
        <p:blipFill>
          <a:blip r:embed="rId2" cstate="print"/>
          <a:srcRect/>
          <a:stretch>
            <a:fillRect/>
          </a:stretch>
        </p:blipFill>
        <p:spPr bwMode="auto">
          <a:xfrm>
            <a:off x="4479133" y="5200733"/>
            <a:ext cx="4757738" cy="120142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2" y="2228218"/>
            <a:ext cx="13715999" cy="535646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6" name="Rectangle 5"/>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Actuators </a:t>
            </a:r>
            <a:endParaRPr lang="en-US"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3" y="3338831"/>
            <a:ext cx="13715999" cy="327454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6" name="Rectangle 5"/>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Actuators </a:t>
            </a:r>
            <a:endParaRPr lang="en-US"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5" name="Rectangle 4"/>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Actuators </a:t>
            </a:r>
            <a:endParaRPr lang="en-US" b="1" dirty="0"/>
          </a:p>
        </p:txBody>
      </p:sp>
      <p:pic>
        <p:nvPicPr>
          <p:cNvPr id="12290" name="Picture 2"/>
          <p:cNvPicPr>
            <a:picLocks noChangeAspect="1" noChangeArrowheads="1"/>
          </p:cNvPicPr>
          <p:nvPr/>
        </p:nvPicPr>
        <p:blipFill>
          <a:blip r:embed="rId2" cstate="print"/>
          <a:srcRect/>
          <a:stretch>
            <a:fillRect/>
          </a:stretch>
        </p:blipFill>
        <p:spPr bwMode="auto">
          <a:xfrm>
            <a:off x="269269" y="1438401"/>
            <a:ext cx="13304288" cy="2640294"/>
          </a:xfrm>
          <a:prstGeom prst="rect">
            <a:avLst/>
          </a:prstGeom>
          <a:ln>
            <a:solidFill>
              <a:srgbClr val="00B050"/>
            </a:solidFill>
          </a:ln>
          <a:effectLst>
            <a:outerShdw blurRad="292100" dist="139700" dir="2700000" algn="tl" rotWithShape="0">
              <a:srgbClr val="333333">
                <a:alpha val="65000"/>
              </a:srgbClr>
            </a:outerShdw>
          </a:effectLst>
        </p:spPr>
      </p:pic>
      <p:pic>
        <p:nvPicPr>
          <p:cNvPr id="12291" name="Picture 3"/>
          <p:cNvPicPr>
            <a:picLocks noChangeAspect="1" noChangeArrowheads="1"/>
          </p:cNvPicPr>
          <p:nvPr/>
        </p:nvPicPr>
        <p:blipFill>
          <a:blip r:embed="rId3" cstate="print"/>
          <a:srcRect/>
          <a:stretch>
            <a:fillRect/>
          </a:stretch>
        </p:blipFill>
        <p:spPr bwMode="auto">
          <a:xfrm>
            <a:off x="5172075" y="4487134"/>
            <a:ext cx="3371850" cy="2654300"/>
          </a:xfrm>
          <a:prstGeom prst="rect">
            <a:avLst/>
          </a:prstGeom>
          <a:noFill/>
          <a:ln w="9525">
            <a:noFill/>
            <a:miter lim="800000"/>
            <a:headEnd/>
            <a:tailEnd/>
          </a:ln>
        </p:spPr>
      </p:pic>
      <p:sp>
        <p:nvSpPr>
          <p:cNvPr id="8" name="Rectangle 7"/>
          <p:cNvSpPr/>
          <p:nvPr/>
        </p:nvSpPr>
        <p:spPr>
          <a:xfrm>
            <a:off x="0" y="7509369"/>
            <a:ext cx="13716000" cy="2132445"/>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Given </a:t>
            </a:r>
            <a:r>
              <a:rPr lang="en-US" b="1" dirty="0" smtClean="0">
                <a:solidFill>
                  <a:srgbClr val="7030A0"/>
                </a:solidFill>
              </a:rPr>
              <a:t>a fixed conductor, a second conductor</a:t>
            </a:r>
            <a:r>
              <a:rPr lang="en-US" dirty="0" smtClean="0"/>
              <a:t>, if connected to a potential difference</a:t>
            </a:r>
            <a:br>
              <a:rPr lang="en-US" dirty="0" smtClean="0"/>
            </a:br>
            <a:r>
              <a:rPr lang="en-US" dirty="0" smtClean="0"/>
              <a:t>with respect to the first, will move with respect to the fixed conductor. This is shown</a:t>
            </a:r>
            <a:br>
              <a:rPr lang="en-US" dirty="0" smtClean="0"/>
            </a:br>
            <a:r>
              <a:rPr lang="en-US" dirty="0" smtClean="0"/>
              <a:t>schematically in </a:t>
            </a:r>
            <a:r>
              <a:rPr lang="en-US" b="1" dirty="0" smtClean="0"/>
              <a:t>Figure 5.14</a:t>
            </a:r>
            <a:r>
              <a:rPr lang="en-US" dirty="0" smtClean="0"/>
              <a:t>. </a:t>
            </a:r>
          </a:p>
          <a:p>
            <a:pPr marL="489833" indent="-489833" algn="just">
              <a:buFont typeface="Wingdings" pitchFamily="2" charset="2"/>
              <a:buChar char="Ø"/>
            </a:pPr>
            <a:r>
              <a:rPr lang="en-US" dirty="0" smtClean="0"/>
              <a:t>This </a:t>
            </a:r>
            <a:r>
              <a:rPr lang="en-US" b="1" dirty="0" smtClean="0">
                <a:solidFill>
                  <a:srgbClr val="0070C0"/>
                </a:solidFill>
              </a:rPr>
              <a:t>motion may be used for positioning</a:t>
            </a:r>
            <a:r>
              <a:rPr lang="en-US" dirty="0" smtClean="0"/>
              <a:t> or, as is the case here, as an </a:t>
            </a:r>
            <a:r>
              <a:rPr lang="en-US" b="1" dirty="0" smtClean="0">
                <a:solidFill>
                  <a:srgbClr val="0070C0"/>
                </a:solidFill>
              </a:rPr>
              <a:t>electrostatic loudspeaker.  </a:t>
            </a:r>
            <a:endParaRPr lang="en-US" b="1" dirty="0">
              <a:solidFill>
                <a:srgbClr val="0070C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5" name="Rectangle 4"/>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Actuators </a:t>
            </a:r>
            <a:endParaRPr lang="en-US" b="1" dirty="0"/>
          </a:p>
        </p:txBody>
      </p:sp>
      <p:pic>
        <p:nvPicPr>
          <p:cNvPr id="13314" name="Picture 2"/>
          <p:cNvPicPr>
            <a:picLocks noChangeAspect="1" noChangeArrowheads="1"/>
          </p:cNvPicPr>
          <p:nvPr/>
        </p:nvPicPr>
        <p:blipFill>
          <a:blip r:embed="rId2" cstate="print"/>
          <a:srcRect/>
          <a:stretch>
            <a:fillRect/>
          </a:stretch>
        </p:blipFill>
        <p:spPr bwMode="auto">
          <a:xfrm>
            <a:off x="2" y="3092771"/>
            <a:ext cx="13716000" cy="4048664"/>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32790"/>
            <a:ext cx="13716000" cy="5733431"/>
          </a:xfrm>
          <a:prstGeom prst="rect">
            <a:avLst/>
          </a:prstGeom>
        </p:spPr>
        <p:style>
          <a:lnRef idx="1">
            <a:schemeClr val="accent5"/>
          </a:lnRef>
          <a:fillRef idx="2">
            <a:schemeClr val="accent5"/>
          </a:fillRef>
          <a:effectRef idx="1">
            <a:schemeClr val="accent5"/>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The obvious vertical attraction between two plates of a parallel plate capacitor is</a:t>
            </a:r>
            <a:br>
              <a:rPr lang="en-US" dirty="0" smtClean="0"/>
            </a:br>
            <a:r>
              <a:rPr lang="en-US" dirty="0" smtClean="0"/>
              <a:t>not the only mechanism for electrostatic actuation. Consider the </a:t>
            </a:r>
            <a:r>
              <a:rPr lang="en-US" b="1" dirty="0" smtClean="0"/>
              <a:t>asymmetric configuration of the two plates of a parallel plate</a:t>
            </a:r>
            <a:r>
              <a:rPr lang="en-US" dirty="0" smtClean="0"/>
              <a:t> capacitor in </a:t>
            </a:r>
            <a:r>
              <a:rPr lang="en-US" b="1" dirty="0" smtClean="0"/>
              <a:t>Figure 5.15a</a:t>
            </a:r>
            <a:r>
              <a:rPr lang="en-US" dirty="0" smtClean="0"/>
              <a:t>. </a:t>
            </a:r>
          </a:p>
          <a:p>
            <a:pPr marL="489833" indent="-489833" algn="just">
              <a:buFont typeface="Wingdings" pitchFamily="2" charset="2"/>
              <a:buChar char="Ø"/>
            </a:pPr>
            <a:r>
              <a:rPr lang="en-US" b="1" dirty="0" smtClean="0"/>
              <a:t>The two plates attract each other,</a:t>
            </a:r>
            <a:r>
              <a:rPr lang="en-US" dirty="0" smtClean="0"/>
              <a:t> but now the force has a vertical and a horizontal component. The plates not only will attract and try to close the distance between them, but also to close the horizontal separation. This basic method may also be used to affect rotational motion using the device in </a:t>
            </a:r>
            <a:r>
              <a:rPr lang="en-US" b="1" dirty="0" smtClean="0"/>
              <a:t>Figure 5.15b</a:t>
            </a:r>
            <a:r>
              <a:rPr lang="en-US" dirty="0" smtClean="0"/>
              <a:t>. </a:t>
            </a:r>
          </a:p>
          <a:p>
            <a:pPr marL="489833" indent="-489833" algn="just">
              <a:buFont typeface="Wingdings" pitchFamily="2" charset="2"/>
              <a:buChar char="Ø"/>
            </a:pPr>
            <a:r>
              <a:rPr lang="en-US" dirty="0" smtClean="0"/>
              <a:t>Here the distance between the plates is fixed, </a:t>
            </a:r>
            <a:r>
              <a:rPr lang="en-US" b="1" dirty="0" smtClean="0"/>
              <a:t>but the plates can rotate with respect to each other and will tend to do so until they are positioned exactly overlapping each other.</a:t>
            </a:r>
            <a:r>
              <a:rPr lang="en-US" dirty="0" smtClean="0"/>
              <a:t> With the addition of a spring to restore the initial position, this can be made into a very accurate positioner. </a:t>
            </a:r>
          </a:p>
          <a:p>
            <a:pPr marL="489833" indent="-489833" algn="just">
              <a:buFont typeface="Wingdings" pitchFamily="2" charset="2"/>
              <a:buChar char="Ø"/>
            </a:pPr>
            <a:r>
              <a:rPr lang="en-US" dirty="0" smtClean="0"/>
              <a:t>The forces involved can be calculated from the virtual displacement principle, as follows: Using again the plates in </a:t>
            </a:r>
            <a:r>
              <a:rPr lang="en-US" b="1" dirty="0" smtClean="0"/>
              <a:t>Figure 5.15a</a:t>
            </a:r>
            <a:r>
              <a:rPr lang="en-US" dirty="0" smtClean="0"/>
              <a:t>, suppose we allow the upper plate to move a ‘‘</a:t>
            </a:r>
            <a:r>
              <a:rPr lang="en-US" b="1" dirty="0" smtClean="0"/>
              <a:t>virtual</a:t>
            </a:r>
            <a:r>
              <a:rPr lang="en-US" dirty="0" smtClean="0"/>
              <a:t>’’ distance </a:t>
            </a:r>
            <a:r>
              <a:rPr lang="en-US" i="1" dirty="0" err="1" smtClean="0"/>
              <a:t>dx</a:t>
            </a:r>
            <a:r>
              <a:rPr lang="en-US" i="1" dirty="0" smtClean="0"/>
              <a:t> </a:t>
            </a:r>
            <a:r>
              <a:rPr lang="en-US" dirty="0" smtClean="0"/>
              <a:t>to the left. </a:t>
            </a:r>
            <a:endParaRPr lang="en-US" dirty="0"/>
          </a:p>
        </p:txBody>
      </p:sp>
      <p:sp>
        <p:nvSpPr>
          <p:cNvPr id="5" name="TextBox 4"/>
          <p:cNvSpPr txBox="1"/>
          <p:nvPr/>
        </p:nvSpPr>
        <p:spPr>
          <a:xfrm>
            <a:off x="0" y="-40163"/>
            <a:ext cx="13716000" cy="485841"/>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300" b="1" dirty="0" smtClean="0"/>
              <a:t>THE ELECTRIC FIELD: CAPACITIVE SENSORS AND ACTUATORS </a:t>
            </a:r>
            <a:endParaRPr lang="en-IN" sz="2300" b="1" dirty="0"/>
          </a:p>
        </p:txBody>
      </p:sp>
      <p:sp>
        <p:nvSpPr>
          <p:cNvPr id="6" name="Rectangle 5"/>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Capacitive Actuators </a:t>
            </a:r>
            <a:endParaRPr lang="en-US" b="1" dirty="0"/>
          </a:p>
        </p:txBody>
      </p:sp>
      <p:pic>
        <p:nvPicPr>
          <p:cNvPr id="14338" name="Picture 2"/>
          <p:cNvPicPr>
            <a:picLocks noChangeAspect="1" noChangeArrowheads="1"/>
          </p:cNvPicPr>
          <p:nvPr/>
        </p:nvPicPr>
        <p:blipFill>
          <a:blip r:embed="rId2" cstate="print"/>
          <a:srcRect/>
          <a:stretch>
            <a:fillRect/>
          </a:stretch>
        </p:blipFill>
        <p:spPr bwMode="auto">
          <a:xfrm>
            <a:off x="4800600" y="7277206"/>
            <a:ext cx="4114800" cy="1131570"/>
          </a:xfrm>
          <a:prstGeom prst="rect">
            <a:avLst/>
          </a:prstGeom>
          <a:ln>
            <a:solidFill>
              <a:srgbClr val="00B050"/>
            </a:solid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3" cstate="print"/>
          <a:srcRect/>
          <a:stretch>
            <a:fillRect/>
          </a:stretch>
        </p:blipFill>
        <p:spPr bwMode="auto">
          <a:xfrm>
            <a:off x="3185592" y="8408778"/>
            <a:ext cx="7442597" cy="1649625"/>
          </a:xfrm>
          <a:prstGeom prst="rect">
            <a:avLst/>
          </a:prstGeom>
          <a:noFill/>
          <a:ln w="9525">
            <a:solidFill>
              <a:srgbClr val="00B050"/>
            </a:solid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9390" y="-40163"/>
            <a:ext cx="11773307" cy="578174"/>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900" b="1" dirty="0" smtClean="0"/>
              <a:t>INTRODUCTION</a:t>
            </a:r>
            <a:endParaRPr lang="en-IN" sz="2900" b="1" dirty="0"/>
          </a:p>
        </p:txBody>
      </p:sp>
      <p:sp>
        <p:nvSpPr>
          <p:cNvPr id="5" name="Rectangle 4"/>
          <p:cNvSpPr/>
          <p:nvPr/>
        </p:nvSpPr>
        <p:spPr>
          <a:xfrm>
            <a:off x="0" y="1332791"/>
            <a:ext cx="13716000" cy="6133541"/>
          </a:xfrm>
          <a:prstGeom prst="rect">
            <a:avLst/>
          </a:prstGeom>
          <a:solidFill>
            <a:srgbClr val="FFCCFF"/>
          </a:solidFill>
          <a:ln>
            <a:solidFill>
              <a:schemeClr val="accent5"/>
            </a:solidFill>
          </a:ln>
        </p:spPr>
        <p:txBody>
          <a:bodyPr wrap="square" lIns="130622" tIns="65311" rIns="130622" bIns="65311">
            <a:spAutoFit/>
          </a:bodyPr>
          <a:lstStyle/>
          <a:p>
            <a:pPr marL="489833" indent="-489833" algn="just">
              <a:buFont typeface="+mj-lt"/>
              <a:buAutoNum type="arabicPeriod"/>
            </a:pPr>
            <a:r>
              <a:rPr lang="en-US" dirty="0" smtClean="0"/>
              <a:t>Sensors and actuators based on </a:t>
            </a:r>
            <a:r>
              <a:rPr lang="en-US" b="1" dirty="0" smtClean="0"/>
              <a:t>electric and electrostatic </a:t>
            </a:r>
            <a:r>
              <a:rPr lang="en-US" dirty="0" smtClean="0"/>
              <a:t>principles, including</a:t>
            </a:r>
            <a:br>
              <a:rPr lang="en-US" dirty="0" smtClean="0"/>
            </a:br>
            <a:r>
              <a:rPr lang="en-US" dirty="0" smtClean="0"/>
              <a:t>capacitive sensors (proximity, distance, level, material properties, humidity, and</a:t>
            </a:r>
            <a:br>
              <a:rPr lang="en-US" dirty="0" smtClean="0"/>
            </a:br>
            <a:r>
              <a:rPr lang="en-US" dirty="0" smtClean="0"/>
              <a:t>other quantities such as force, acceleration, and pressure) and related electric field</a:t>
            </a:r>
            <a:br>
              <a:rPr lang="en-US" dirty="0" smtClean="0"/>
            </a:br>
            <a:r>
              <a:rPr lang="en-US" dirty="0" smtClean="0"/>
              <a:t>sensors and actuators. This class of sensors includes </a:t>
            </a:r>
            <a:r>
              <a:rPr lang="en-US" b="1" dirty="0" err="1" smtClean="0"/>
              <a:t>microelectromechanical</a:t>
            </a:r>
            <a:r>
              <a:rPr lang="en-US" dirty="0" smtClean="0"/>
              <a:t/>
            </a:r>
            <a:br>
              <a:rPr lang="en-US" dirty="0" smtClean="0"/>
            </a:br>
            <a:r>
              <a:rPr lang="en-US" dirty="0" smtClean="0"/>
              <a:t>(MEMs) devices.</a:t>
            </a:r>
          </a:p>
          <a:p>
            <a:pPr marL="489833" indent="-489833" algn="just">
              <a:buFont typeface="+mj-lt"/>
              <a:buAutoNum type="arabicPeriod"/>
            </a:pPr>
            <a:r>
              <a:rPr lang="en-US" dirty="0" smtClean="0"/>
              <a:t>Sensors based on direct </a:t>
            </a:r>
            <a:r>
              <a:rPr lang="en-US" b="1" dirty="0" smtClean="0"/>
              <a:t>measurement of resistance</a:t>
            </a:r>
            <a:r>
              <a:rPr lang="en-US" dirty="0" smtClean="0"/>
              <a:t>. There are many sensors that</a:t>
            </a:r>
            <a:br>
              <a:rPr lang="en-US" dirty="0" smtClean="0"/>
            </a:br>
            <a:r>
              <a:rPr lang="en-US" dirty="0" smtClean="0"/>
              <a:t>belong in this category, including both </a:t>
            </a:r>
            <a:r>
              <a:rPr lang="en-US" b="1" dirty="0" smtClean="0"/>
              <a:t>AC and DC sensing of current and voltage</a:t>
            </a:r>
            <a:r>
              <a:rPr lang="en-US" dirty="0" smtClean="0"/>
              <a:t>, position and level sensing, and many others.</a:t>
            </a:r>
          </a:p>
          <a:p>
            <a:pPr marL="489833" indent="-489833" algn="just">
              <a:buFont typeface="+mj-lt"/>
              <a:buAutoNum type="arabicPeriod"/>
            </a:pPr>
            <a:r>
              <a:rPr lang="en-US" b="1" dirty="0" smtClean="0"/>
              <a:t>Magnetic sensors and actuators </a:t>
            </a:r>
            <a:r>
              <a:rPr lang="en-US" dirty="0" smtClean="0"/>
              <a:t>based on the static and low-frequency time-dependent magnetic field. The variety here is large. It includes motors and valves for actuation, magnetic field sensors (hall element sensors, inductive sensors for position, displacement, proximity, etc.), and a variety of others, including </a:t>
            </a:r>
            <a:r>
              <a:rPr lang="en-US" dirty="0" err="1" smtClean="0"/>
              <a:t>magnetostrictive</a:t>
            </a:r>
            <a:r>
              <a:rPr lang="en-US" dirty="0" smtClean="0"/>
              <a:t> and </a:t>
            </a:r>
            <a:r>
              <a:rPr lang="en-US" dirty="0" err="1" smtClean="0"/>
              <a:t>magnetoresistive</a:t>
            </a:r>
            <a:r>
              <a:rPr lang="en-US" dirty="0" smtClean="0"/>
              <a:t> sensors and actuators .</a:t>
            </a:r>
          </a:p>
          <a:p>
            <a:pPr marL="489833" indent="-489833" algn="just">
              <a:buFont typeface="+mj-lt"/>
              <a:buAutoNum type="arabicPeriod"/>
            </a:pPr>
            <a:r>
              <a:rPr lang="en-US" dirty="0" smtClean="0"/>
              <a:t>A fourth group of electromagnetic sensors, based on </a:t>
            </a:r>
            <a:r>
              <a:rPr lang="en-US" b="1" dirty="0" smtClean="0"/>
              <a:t>radiation effects of the electromagnetic field</a:t>
            </a:r>
            <a:r>
              <a:rPr lang="en-US" dirty="0" smtClean="0"/>
              <a:t>.</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1026" name="Picture 2"/>
          <p:cNvPicPr>
            <a:picLocks noChangeAspect="1" noChangeArrowheads="1"/>
          </p:cNvPicPr>
          <p:nvPr/>
        </p:nvPicPr>
        <p:blipFill>
          <a:blip r:embed="rId2" cstate="print"/>
          <a:srcRect/>
          <a:stretch>
            <a:fillRect/>
          </a:stretch>
        </p:blipFill>
        <p:spPr bwMode="auto">
          <a:xfrm>
            <a:off x="2571192" y="1612296"/>
            <a:ext cx="9147348" cy="5358734"/>
          </a:xfrm>
          <a:prstGeom prst="rect">
            <a:avLst/>
          </a:prstGeom>
          <a:ln>
            <a:solidFill>
              <a:srgbClr val="00B050"/>
            </a:solid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5593558" y="7447065"/>
            <a:ext cx="2528888" cy="2123440"/>
          </a:xfrm>
          <a:prstGeom prst="rect">
            <a:avLst/>
          </a:prstGeom>
          <a:noFill/>
          <a:ln w="9525">
            <a:noFill/>
            <a:miter lim="800000"/>
            <a:headEnd/>
            <a:tailEnd/>
          </a:ln>
        </p:spPr>
      </p:pic>
    </p:spTree>
    <p:extLst>
      <p:ext uri="{BB962C8B-B14F-4D97-AF65-F5344CB8AC3E}">
        <p14:creationId xmlns:p14="http://schemas.microsoft.com/office/powerpoint/2010/main" val="1904240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304" y="1755236"/>
            <a:ext cx="12637404" cy="1332226"/>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The ‘‘strength’’ of the magnetic field is usually given by the magnetic flux density, </a:t>
            </a:r>
            <a:r>
              <a:rPr lang="en-US" b="1" dirty="0" smtClean="0"/>
              <a:t>B </a:t>
            </a:r>
            <a:r>
              <a:rPr lang="en-US" dirty="0" smtClean="0"/>
              <a:t>[T], or the magnetic field intensity, </a:t>
            </a:r>
            <a:r>
              <a:rPr lang="en-US" b="1" dirty="0" smtClean="0"/>
              <a:t>H </a:t>
            </a:r>
            <a:r>
              <a:rPr lang="en-US" dirty="0" smtClean="0"/>
              <a:t>[A/m]. The relation between the two fields is </a:t>
            </a:r>
            <a:endParaRPr lang="en-US"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2050" name="Picture 2"/>
          <p:cNvPicPr>
            <a:picLocks noChangeAspect="1" noChangeArrowheads="1"/>
          </p:cNvPicPr>
          <p:nvPr/>
        </p:nvPicPr>
        <p:blipFill>
          <a:blip r:embed="rId2" cstate="print"/>
          <a:srcRect/>
          <a:stretch>
            <a:fillRect/>
          </a:stretch>
        </p:blipFill>
        <p:spPr bwMode="auto">
          <a:xfrm>
            <a:off x="5343525" y="3233801"/>
            <a:ext cx="3028950" cy="86614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1673425" y="4162147"/>
            <a:ext cx="11874848" cy="1711948"/>
          </a:xfrm>
          <a:prstGeom prst="rect">
            <a:avLst/>
          </a:prstGeom>
          <a:noFill/>
          <a:ln w="9525">
            <a:noFill/>
            <a:miter lim="800000"/>
            <a:headEnd/>
            <a:tailEnd/>
          </a:ln>
        </p:spPr>
      </p:pic>
    </p:spTree>
    <p:extLst>
      <p:ext uri="{BB962C8B-B14F-4D97-AF65-F5344CB8AC3E}">
        <p14:creationId xmlns:p14="http://schemas.microsoft.com/office/powerpoint/2010/main" val="3355727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10950" y="1398674"/>
            <a:ext cx="12811746" cy="4581033"/>
          </a:xfrm>
          <a:prstGeom prst="rect">
            <a:avLst/>
          </a:prstGeom>
          <a:ln>
            <a:solidFill>
              <a:srgbClr val="00B050"/>
            </a:solidFill>
          </a:ln>
          <a:effectLst>
            <a:outerShdw blurRad="292100" dist="139700" dir="2700000" algn="tl" rotWithShape="0">
              <a:srgbClr val="333333">
                <a:alpha val="65000"/>
              </a:srgbClr>
            </a:outerShdw>
          </a:effec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3075" name="Picture 3"/>
          <p:cNvPicPr>
            <a:picLocks noChangeAspect="1" noChangeArrowheads="1"/>
          </p:cNvPicPr>
          <p:nvPr/>
        </p:nvPicPr>
        <p:blipFill>
          <a:blip r:embed="rId3" cstate="print"/>
          <a:srcRect/>
          <a:stretch>
            <a:fillRect/>
          </a:stretch>
        </p:blipFill>
        <p:spPr bwMode="auto">
          <a:xfrm>
            <a:off x="701317" y="6208137"/>
            <a:ext cx="12005954" cy="3679204"/>
          </a:xfrm>
          <a:prstGeom prst="rect">
            <a:avLst/>
          </a:prstGeom>
          <a:ln>
            <a:solidFill>
              <a:srgbClr val="FF00FF"/>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6930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4098" name="Picture 2"/>
          <p:cNvPicPr>
            <a:picLocks noChangeAspect="1" noChangeArrowheads="1"/>
          </p:cNvPicPr>
          <p:nvPr/>
        </p:nvPicPr>
        <p:blipFill>
          <a:blip r:embed="rId2" cstate="print"/>
          <a:srcRect/>
          <a:stretch>
            <a:fillRect/>
          </a:stretch>
        </p:blipFill>
        <p:spPr bwMode="auto">
          <a:xfrm>
            <a:off x="2175453" y="1332790"/>
            <a:ext cx="9867125" cy="4858140"/>
          </a:xfrm>
          <a:prstGeom prst="rect">
            <a:avLst/>
          </a:prstGeom>
          <a:ln>
            <a:solidFill>
              <a:srgbClr val="FF00FF"/>
            </a:solid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1349389" y="6507766"/>
            <a:ext cx="11359430" cy="3440220"/>
          </a:xfrm>
          <a:prstGeom prst="rect">
            <a:avLst/>
          </a:prstGeom>
          <a:ln>
            <a:solidFill>
              <a:srgbClr val="00B05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186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sp>
        <p:nvSpPr>
          <p:cNvPr id="6" name="Rectangle 5"/>
          <p:cNvSpPr/>
          <p:nvPr/>
        </p:nvSpPr>
        <p:spPr>
          <a:xfrm>
            <a:off x="269268" y="1438401"/>
            <a:ext cx="13069452" cy="2132445"/>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Soft magnetic materials are those in which magnetization is reversible (i.e., they do not become permanent magnets following application of an external magnetic field).</a:t>
            </a:r>
          </a:p>
          <a:p>
            <a:pPr marL="489833" indent="-489833" algn="just">
              <a:buFont typeface="Wingdings" pitchFamily="2" charset="2"/>
              <a:buChar char="Ø"/>
            </a:pPr>
            <a:r>
              <a:rPr lang="en-US" dirty="0" smtClean="0"/>
              <a:t>Hard magnetic materials are materials that retain magnetization and therefore are often used for production of permanent magnets. </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08012" y="4289919"/>
            <a:ext cx="13446732" cy="4185704"/>
          </a:xfrm>
          <a:prstGeom prst="rect">
            <a:avLst/>
          </a:prstGeom>
          <a:ln>
            <a:solidFill>
              <a:srgbClr val="00B0F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6822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sp>
        <p:nvSpPr>
          <p:cNvPr id="6" name="Rectangle 5"/>
          <p:cNvSpPr/>
          <p:nvPr/>
        </p:nvSpPr>
        <p:spPr>
          <a:xfrm>
            <a:off x="0" y="2325874"/>
            <a:ext cx="13716000" cy="4933212"/>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It indicates that as the </a:t>
            </a:r>
            <a:r>
              <a:rPr lang="en-US" b="1" dirty="0" smtClean="0"/>
              <a:t>magnetization changes </a:t>
            </a:r>
            <a:r>
              <a:rPr lang="en-US" dirty="0" smtClean="0"/>
              <a:t>(as shown by the change in</a:t>
            </a:r>
            <a:br>
              <a:rPr lang="en-US" dirty="0" smtClean="0"/>
            </a:br>
            <a:r>
              <a:rPr lang="en-US" dirty="0" smtClean="0"/>
              <a:t>magnetic field intensity), the curve traces different paths as the magnetization increases and as it decreases. </a:t>
            </a:r>
          </a:p>
          <a:p>
            <a:pPr marL="489833" indent="-489833" algn="just">
              <a:buFont typeface="Wingdings" pitchFamily="2" charset="2"/>
              <a:buChar char="Ø"/>
            </a:pPr>
            <a:r>
              <a:rPr lang="en-US" dirty="0" smtClean="0"/>
              <a:t>The area of the </a:t>
            </a:r>
            <a:r>
              <a:rPr lang="en-US" b="1" dirty="0" smtClean="0"/>
              <a:t>magnetization curve </a:t>
            </a:r>
            <a:r>
              <a:rPr lang="en-US" dirty="0" smtClean="0"/>
              <a:t>is associated with losses. </a:t>
            </a:r>
          </a:p>
          <a:p>
            <a:pPr marL="489833" indent="-489833" algn="just">
              <a:buFont typeface="Wingdings" pitchFamily="2" charset="2"/>
              <a:buChar char="Ø"/>
            </a:pPr>
            <a:r>
              <a:rPr lang="en-US" dirty="0" smtClean="0"/>
              <a:t>From a sensing point of view it is important to understand that the </a:t>
            </a:r>
            <a:r>
              <a:rPr lang="en-US" b="1" dirty="0" smtClean="0"/>
              <a:t>narrower the curve</a:t>
            </a:r>
            <a:r>
              <a:rPr lang="en-US" dirty="0" smtClean="0"/>
              <a:t>, the easier it is to reverse magnetization. This indicates that these materials are appropriate as magnetic cores in structures such as electric motors or transformers, especially those operating on alternating currents. </a:t>
            </a:r>
          </a:p>
          <a:p>
            <a:pPr marL="489833" indent="-489833" algn="just">
              <a:buFont typeface="Wingdings" pitchFamily="2" charset="2"/>
              <a:buChar char="Ø"/>
            </a:pPr>
            <a:r>
              <a:rPr lang="en-US" b="1" dirty="0" smtClean="0"/>
              <a:t>Wide magnetization </a:t>
            </a:r>
            <a:r>
              <a:rPr lang="en-US" dirty="0" smtClean="0"/>
              <a:t>curves mean that the magnetization is not easily reversed, and these are usually materials used in permanent magnets. </a:t>
            </a:r>
          </a:p>
          <a:p>
            <a:pPr marL="489833" indent="-489833" algn="just">
              <a:buFont typeface="Wingdings" pitchFamily="2" charset="2"/>
              <a:buChar char="Ø"/>
            </a:pPr>
            <a:r>
              <a:rPr lang="en-US" b="1" dirty="0" smtClean="0"/>
              <a:t>Permeability</a:t>
            </a:r>
            <a:r>
              <a:rPr lang="en-US" dirty="0" smtClean="0"/>
              <a:t> is the slope of the magnetization curve (</a:t>
            </a:r>
            <a:r>
              <a:rPr lang="en-US" b="1" dirty="0" smtClean="0"/>
              <a:t>Figure 5.19b</a:t>
            </a:r>
            <a:r>
              <a:rPr lang="en-US" dirty="0" smtClean="0"/>
              <a:t>). Since this</a:t>
            </a:r>
            <a:br>
              <a:rPr lang="en-US" dirty="0" smtClean="0"/>
            </a:br>
            <a:r>
              <a:rPr lang="en-US" dirty="0" smtClean="0"/>
              <a:t>slope changes from point to point, permeability is nonlinear .</a:t>
            </a:r>
            <a:endParaRPr lang="en-US" dirty="0"/>
          </a:p>
        </p:txBody>
      </p:sp>
    </p:spTree>
    <p:extLst>
      <p:ext uri="{BB962C8B-B14F-4D97-AF65-F5344CB8AC3E}">
        <p14:creationId xmlns:p14="http://schemas.microsoft.com/office/powerpoint/2010/main" val="1737261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cstate="print"/>
          <a:srcRect/>
          <a:stretch>
            <a:fillRect/>
          </a:stretch>
        </p:blipFill>
        <p:spPr bwMode="auto">
          <a:xfrm>
            <a:off x="1743075" y="1966460"/>
            <a:ext cx="10229850" cy="3883660"/>
          </a:xfrm>
          <a:prstGeom prst="rect">
            <a:avLst/>
          </a:prstGeom>
          <a:ln>
            <a:solidFill>
              <a:srgbClr val="00B0F0"/>
            </a:solidFill>
          </a:ln>
          <a:effectLst>
            <a:outerShdw blurRad="292100" dist="139700" dir="2700000" algn="tl" rotWithShape="0">
              <a:srgbClr val="333333">
                <a:alpha val="65000"/>
              </a:srgbClr>
            </a:outerShdw>
          </a:effectLst>
        </p:spPr>
      </p:pic>
      <p:sp>
        <p:nvSpPr>
          <p:cNvPr id="7" name="TextBox 6"/>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8" name="Rectangle 7"/>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6149" name="Picture 5"/>
          <p:cNvPicPr>
            <a:picLocks noChangeAspect="1" noChangeArrowheads="1"/>
          </p:cNvPicPr>
          <p:nvPr/>
        </p:nvPicPr>
        <p:blipFill>
          <a:blip r:embed="rId3" cstate="print"/>
          <a:srcRect/>
          <a:stretch>
            <a:fillRect/>
          </a:stretch>
        </p:blipFill>
        <p:spPr bwMode="auto">
          <a:xfrm>
            <a:off x="5000625" y="6214903"/>
            <a:ext cx="3714750" cy="3883660"/>
          </a:xfrm>
          <a:prstGeom prst="rect">
            <a:avLst/>
          </a:prstGeom>
          <a:noFill/>
          <a:ln w="9525">
            <a:noFill/>
            <a:miter lim="800000"/>
            <a:headEnd/>
            <a:tailEnd/>
          </a:ln>
        </p:spPr>
      </p:pic>
    </p:spTree>
    <p:extLst>
      <p:ext uri="{BB962C8B-B14F-4D97-AF65-F5344CB8AC3E}">
        <p14:creationId xmlns:p14="http://schemas.microsoft.com/office/powerpoint/2010/main" val="202046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48018" y="1571627"/>
            <a:ext cx="13592969" cy="6520315"/>
          </a:xfrm>
          <a:prstGeom prst="rect">
            <a:avLst/>
          </a:prstGeom>
          <a:noFill/>
          <a:ln w="9525">
            <a:noFill/>
            <a:miter lim="800000"/>
            <a:headEnd/>
            <a:tailEnd/>
          </a:ln>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spTree>
    <p:extLst>
      <p:ext uri="{BB962C8B-B14F-4D97-AF65-F5344CB8AC3E}">
        <p14:creationId xmlns:p14="http://schemas.microsoft.com/office/powerpoint/2010/main" val="886610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sp>
        <p:nvSpPr>
          <p:cNvPr id="6" name="Rectangle 5"/>
          <p:cNvSpPr/>
          <p:nvPr/>
        </p:nvSpPr>
        <p:spPr>
          <a:xfrm>
            <a:off x="0" y="1457136"/>
            <a:ext cx="13716000" cy="1332226"/>
          </a:xfrm>
          <a:prstGeom prst="rect">
            <a:avLst/>
          </a:prstGeom>
          <a:solidFill>
            <a:srgbClr val="FFE1FF"/>
          </a:solidFill>
          <a:ln>
            <a:solidFill>
              <a:schemeClr val="accent1"/>
            </a:solidFill>
          </a:ln>
        </p:spPr>
        <p:txBody>
          <a:bodyPr wrap="square" lIns="130622" tIns="65311" rIns="130622" bIns="65311">
            <a:spAutoFit/>
          </a:bodyPr>
          <a:lstStyle/>
          <a:p>
            <a:pPr marL="489833" indent="-489833" algn="just">
              <a:buFont typeface="Wingdings" pitchFamily="2" charset="2"/>
              <a:buChar char="Ø"/>
            </a:pPr>
            <a:r>
              <a:rPr lang="en-US" dirty="0" smtClean="0"/>
              <a:t>In a long solenoid, with </a:t>
            </a:r>
            <a:r>
              <a:rPr lang="en-US" i="1" dirty="0" smtClean="0"/>
              <a:t>n </a:t>
            </a:r>
            <a:r>
              <a:rPr lang="en-US" dirty="0" smtClean="0"/>
              <a:t>turns per unit length (see </a:t>
            </a:r>
            <a:r>
              <a:rPr lang="en-US" b="1" dirty="0" smtClean="0"/>
              <a:t>Figure 5.21a</a:t>
            </a:r>
            <a:r>
              <a:rPr lang="en-US" dirty="0" smtClean="0"/>
              <a:t>), the magnetic flux density in the solenoid is constant, and with the geometry and system of coordinates shown is </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5072064" y="2929807"/>
            <a:ext cx="3571875" cy="726440"/>
          </a:xfrm>
          <a:prstGeom prst="rect">
            <a:avLst/>
          </a:prstGeom>
          <a:ln>
            <a:noFill/>
          </a:ln>
          <a:effectLst>
            <a:outerShdw blurRad="292100" dist="139700" dir="2700000" algn="tl" rotWithShape="0">
              <a:srgbClr val="333333">
                <a:alpha val="65000"/>
              </a:srgbClr>
            </a:outerShdw>
          </a:effectLst>
        </p:spPr>
      </p:pic>
      <p:pic>
        <p:nvPicPr>
          <p:cNvPr id="7172" name="Picture 4"/>
          <p:cNvPicPr>
            <a:picLocks noChangeAspect="1" noChangeArrowheads="1"/>
          </p:cNvPicPr>
          <p:nvPr/>
        </p:nvPicPr>
        <p:blipFill>
          <a:blip r:embed="rId3" cstate="print"/>
          <a:srcRect/>
          <a:stretch>
            <a:fillRect/>
          </a:stretch>
        </p:blipFill>
        <p:spPr bwMode="auto">
          <a:xfrm>
            <a:off x="1007271" y="3764042"/>
            <a:ext cx="11701463" cy="3799840"/>
          </a:xfrm>
          <a:prstGeom prst="rect">
            <a:avLst/>
          </a:prstGeom>
          <a:ln>
            <a:solidFill>
              <a:srgbClr val="00B050"/>
            </a:solidFill>
          </a:ln>
          <a:effectLst>
            <a:outerShdw blurRad="292100" dist="139700" dir="2700000" algn="tl" rotWithShape="0">
              <a:srgbClr val="333333">
                <a:alpha val="65000"/>
              </a:srgbClr>
            </a:outerShdw>
          </a:effectLst>
        </p:spPr>
      </p:pic>
      <p:pic>
        <p:nvPicPr>
          <p:cNvPr id="7173" name="Picture 5"/>
          <p:cNvPicPr>
            <a:picLocks noChangeAspect="1" noChangeArrowheads="1"/>
          </p:cNvPicPr>
          <p:nvPr/>
        </p:nvPicPr>
        <p:blipFill>
          <a:blip r:embed="rId4" cstate="print"/>
          <a:srcRect/>
          <a:stretch>
            <a:fillRect/>
          </a:stretch>
        </p:blipFill>
        <p:spPr bwMode="auto">
          <a:xfrm>
            <a:off x="5272089" y="7777870"/>
            <a:ext cx="3171825" cy="2109470"/>
          </a:xfrm>
          <a:prstGeom prst="rect">
            <a:avLst/>
          </a:prstGeom>
          <a:noFill/>
          <a:ln w="9525">
            <a:noFill/>
            <a:miter lim="800000"/>
            <a:headEnd/>
            <a:tailEnd/>
          </a:ln>
        </p:spPr>
      </p:pic>
    </p:spTree>
    <p:extLst>
      <p:ext uri="{BB962C8B-B14F-4D97-AF65-F5344CB8AC3E}">
        <p14:creationId xmlns:p14="http://schemas.microsoft.com/office/powerpoint/2010/main" val="1058736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srcRect/>
          <a:stretch>
            <a:fillRect/>
          </a:stretch>
        </p:blipFill>
        <p:spPr bwMode="auto">
          <a:xfrm>
            <a:off x="53244" y="2811354"/>
            <a:ext cx="13595040" cy="3628930"/>
          </a:xfrm>
          <a:prstGeom prst="rect">
            <a:avLst/>
          </a:prstGeom>
          <a:noFill/>
          <a:ln w="9525">
            <a:noFill/>
            <a:miter lim="800000"/>
            <a:headEnd/>
            <a:tailEnd/>
          </a:ln>
        </p:spPr>
      </p:pic>
      <p:sp>
        <p:nvSpPr>
          <p:cNvPr id="6" name="TextBox 5"/>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7" name="Rectangle 6"/>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spTree>
    <p:extLst>
      <p:ext uri="{BB962C8B-B14F-4D97-AF65-F5344CB8AC3E}">
        <p14:creationId xmlns:p14="http://schemas.microsoft.com/office/powerpoint/2010/main" val="496725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9390" y="-40163"/>
            <a:ext cx="11773307" cy="578174"/>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900" b="1" dirty="0" smtClean="0"/>
              <a:t>INTRODUCTION</a:t>
            </a:r>
            <a:endParaRPr lang="en-IN" sz="2900" b="1" dirty="0"/>
          </a:p>
        </p:txBody>
      </p:sp>
      <p:sp>
        <p:nvSpPr>
          <p:cNvPr id="5" name="Rectangle 4"/>
          <p:cNvSpPr/>
          <p:nvPr/>
        </p:nvSpPr>
        <p:spPr>
          <a:xfrm>
            <a:off x="0" y="910343"/>
            <a:ext cx="224086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Definitions:</a:t>
            </a:r>
            <a:endParaRPr lang="en-US" b="1" dirty="0"/>
          </a:p>
        </p:txBody>
      </p:sp>
      <p:sp>
        <p:nvSpPr>
          <p:cNvPr id="6" name="Rectangle 5"/>
          <p:cNvSpPr/>
          <p:nvPr/>
        </p:nvSpPr>
        <p:spPr>
          <a:xfrm>
            <a:off x="0" y="1860849"/>
            <a:ext cx="13716000" cy="4533102"/>
          </a:xfrm>
          <a:prstGeom prst="rect">
            <a:avLst/>
          </a:prstGeom>
          <a:solidFill>
            <a:schemeClr val="accent5">
              <a:lumMod val="40000"/>
              <a:lumOff val="60000"/>
            </a:schemeClr>
          </a:solidFill>
          <a:ln>
            <a:solidFill>
              <a:schemeClr val="accent1"/>
            </a:solidFill>
          </a:ln>
        </p:spPr>
        <p:txBody>
          <a:bodyPr wrap="square" lIns="130622" tIns="65311" rIns="130622" bIns="65311">
            <a:spAutoFit/>
          </a:bodyPr>
          <a:lstStyle/>
          <a:p>
            <a:pPr marL="489833" indent="-489833" algn="just">
              <a:buFont typeface="+mj-lt"/>
              <a:buAutoNum type="arabicPeriod"/>
            </a:pPr>
            <a:r>
              <a:rPr lang="en-US" b="1" dirty="0" smtClean="0"/>
              <a:t>An electric field </a:t>
            </a:r>
            <a:r>
              <a:rPr lang="en-US" dirty="0" smtClean="0"/>
              <a:t>is the force per unit charge that exists in the presence of charges or</a:t>
            </a:r>
            <a:br>
              <a:rPr lang="en-US" dirty="0" smtClean="0"/>
            </a:br>
            <a:r>
              <a:rPr lang="en-US" dirty="0" smtClean="0"/>
              <a:t>charged bodies. An electric field may be static when charges do not move or move at</a:t>
            </a:r>
            <a:br>
              <a:rPr lang="en-US" dirty="0" smtClean="0"/>
            </a:br>
            <a:r>
              <a:rPr lang="en-US" dirty="0" smtClean="0"/>
              <a:t>constant velocity or may be time dependent if charges accelerate and/or decelerate.</a:t>
            </a:r>
          </a:p>
          <a:p>
            <a:pPr marL="489833" indent="-489833" algn="just">
              <a:buFont typeface="+mj-lt"/>
              <a:buAutoNum type="arabicPeriod"/>
            </a:pPr>
            <a:endParaRPr lang="en-US" dirty="0" smtClean="0"/>
          </a:p>
          <a:p>
            <a:pPr marL="489833" indent="-489833" algn="just">
              <a:buFont typeface="+mj-lt"/>
              <a:buAutoNum type="arabicPeriod"/>
            </a:pPr>
            <a:r>
              <a:rPr lang="en-US" dirty="0" smtClean="0"/>
              <a:t>Moving charges in conducting media or in space cause currents and currents produce magnetic fields. </a:t>
            </a:r>
            <a:r>
              <a:rPr lang="en-US" b="1" dirty="0" smtClean="0"/>
              <a:t>Magnetic fields </a:t>
            </a:r>
            <a:r>
              <a:rPr lang="en-US" dirty="0" smtClean="0"/>
              <a:t>are either static, when currents are constant (DC),or time dependent, when currents vary in time.</a:t>
            </a:r>
          </a:p>
          <a:p>
            <a:pPr marL="489833" indent="-489833" algn="just">
              <a:buFont typeface="+mj-lt"/>
              <a:buAutoNum type="arabicPeriod"/>
            </a:pPr>
            <a:endParaRPr lang="en-US" dirty="0" smtClean="0"/>
          </a:p>
          <a:p>
            <a:pPr marL="489833" indent="-489833" algn="just">
              <a:buFont typeface="+mj-lt"/>
              <a:buAutoNum type="arabicPeriod"/>
            </a:pPr>
            <a:r>
              <a:rPr lang="en-US" dirty="0" smtClean="0"/>
              <a:t>When currents vary in time, both an electric and a related magnetic field are</a:t>
            </a:r>
            <a:br>
              <a:rPr lang="en-US" dirty="0" smtClean="0"/>
            </a:br>
            <a:r>
              <a:rPr lang="en-US" dirty="0" smtClean="0"/>
              <a:t>established. This is called an </a:t>
            </a:r>
            <a:r>
              <a:rPr lang="en-US" b="1" dirty="0" smtClean="0"/>
              <a:t>electromagnetic field. </a:t>
            </a:r>
            <a:r>
              <a:rPr lang="en-US" dirty="0" smtClean="0"/>
              <a:t>Strictly speaking, an electromagnetic field implies that both an electric and a magnetic field exist. </a:t>
            </a:r>
          </a:p>
        </p:txBody>
      </p:sp>
      <p:sp>
        <p:nvSpPr>
          <p:cNvPr id="7" name="Rectangle 6"/>
          <p:cNvSpPr/>
          <p:nvPr/>
        </p:nvSpPr>
        <p:spPr>
          <a:xfrm>
            <a:off x="809328" y="6786271"/>
            <a:ext cx="11665296" cy="1332226"/>
          </a:xfrm>
          <a:prstGeom prst="rect">
            <a:avLst/>
          </a:prstGeom>
        </p:spPr>
        <p:style>
          <a:lnRef idx="1">
            <a:schemeClr val="accent1"/>
          </a:lnRef>
          <a:fillRef idx="2">
            <a:schemeClr val="accent1"/>
          </a:fillRef>
          <a:effectRef idx="1">
            <a:schemeClr val="accent1"/>
          </a:effectRef>
          <a:fontRef idx="minor">
            <a:schemeClr val="dk1"/>
          </a:fontRef>
        </p:style>
        <p:txBody>
          <a:bodyPr wrap="square" lIns="130622" tIns="65311" rIns="130622" bIns="65311">
            <a:spAutoFit/>
          </a:bodyPr>
          <a:lstStyle/>
          <a:p>
            <a:pPr marL="489833" indent="-489833" algn="just">
              <a:buFont typeface="Wingdings" pitchFamily="2" charset="2"/>
              <a:buChar char="v"/>
            </a:pPr>
            <a:r>
              <a:rPr lang="en-US" dirty="0" smtClean="0"/>
              <a:t>Electromagnetic actuators are based on one of the two basic forces: </a:t>
            </a:r>
            <a:r>
              <a:rPr lang="en-US" b="1" dirty="0" smtClean="0">
                <a:solidFill>
                  <a:schemeClr val="accent3"/>
                </a:solidFill>
              </a:rPr>
              <a:t>electric force </a:t>
            </a:r>
            <a:r>
              <a:rPr lang="en-US" dirty="0" smtClean="0"/>
              <a:t>(best understood as the attraction between opposite polarity charges or repulsion between like polarity charges) and </a:t>
            </a:r>
            <a:r>
              <a:rPr lang="en-US" b="1" dirty="0" smtClean="0">
                <a:solidFill>
                  <a:schemeClr val="accent3"/>
                </a:solidFill>
              </a:rPr>
              <a:t>magnetic force. </a:t>
            </a:r>
            <a:endParaRPr lang="en-US" b="1" dirty="0">
              <a:solidFill>
                <a:schemeClr val="accent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8" name="Rectangle 7"/>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10" name="Picture 2"/>
          <p:cNvPicPr>
            <a:picLocks noChangeAspect="1" noChangeArrowheads="1"/>
          </p:cNvPicPr>
          <p:nvPr/>
        </p:nvPicPr>
        <p:blipFill>
          <a:blip r:embed="rId2" cstate="print"/>
          <a:srcRect/>
          <a:stretch>
            <a:fillRect/>
          </a:stretch>
        </p:blipFill>
        <p:spPr bwMode="auto">
          <a:xfrm>
            <a:off x="61245" y="2766061"/>
            <a:ext cx="13493501" cy="4375374"/>
          </a:xfrm>
          <a:prstGeom prst="rect">
            <a:avLst/>
          </a:prstGeom>
          <a:ln>
            <a:solidFill>
              <a:srgbClr val="0070C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3499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cstate="print"/>
          <a:srcRect/>
          <a:stretch>
            <a:fillRect/>
          </a:stretch>
        </p:blipFill>
        <p:spPr bwMode="auto">
          <a:xfrm>
            <a:off x="-1" y="1473838"/>
            <a:ext cx="13716002" cy="6627477"/>
          </a:xfrm>
          <a:prstGeom prst="rect">
            <a:avLst/>
          </a:prstGeom>
          <a:noFill/>
          <a:ln w="9525">
            <a:noFill/>
            <a:miter lim="800000"/>
            <a:headEnd/>
            <a:tailEnd/>
          </a:ln>
        </p:spPr>
      </p:pic>
      <p:sp>
        <p:nvSpPr>
          <p:cNvPr id="7" name="TextBox 6"/>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8" name="Rectangle 7"/>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10243" name="Picture 3"/>
          <p:cNvPicPr>
            <a:picLocks noChangeAspect="1" noChangeArrowheads="1"/>
          </p:cNvPicPr>
          <p:nvPr/>
        </p:nvPicPr>
        <p:blipFill>
          <a:blip r:embed="rId3" cstate="print"/>
          <a:srcRect/>
          <a:stretch>
            <a:fillRect/>
          </a:stretch>
        </p:blipFill>
        <p:spPr bwMode="auto">
          <a:xfrm>
            <a:off x="53244" y="8303166"/>
            <a:ext cx="13662756" cy="1080254"/>
          </a:xfrm>
          <a:prstGeom prst="rect">
            <a:avLst/>
          </a:prstGeom>
          <a:noFill/>
          <a:ln w="9525">
            <a:noFill/>
            <a:miter lim="800000"/>
            <a:headEnd/>
            <a:tailEnd/>
          </a:ln>
        </p:spPr>
      </p:pic>
    </p:spTree>
    <p:extLst>
      <p:ext uri="{BB962C8B-B14F-4D97-AF65-F5344CB8AC3E}">
        <p14:creationId xmlns:p14="http://schemas.microsoft.com/office/powerpoint/2010/main" val="2796261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7280" y="1755236"/>
            <a:ext cx="12961440" cy="1332226"/>
          </a:xfrm>
          <a:prstGeom prst="rect">
            <a:avLst/>
          </a:prstGeom>
          <a:solidFill>
            <a:srgbClr val="FFE1FF"/>
          </a:solidFill>
          <a:ln>
            <a:solidFill>
              <a:schemeClr val="accent1"/>
            </a:solidFill>
          </a:ln>
        </p:spPr>
        <p:txBody>
          <a:bodyPr wrap="square" lIns="130622" tIns="65311" rIns="130622" bIns="65311">
            <a:spAutoFit/>
          </a:bodyPr>
          <a:lstStyle/>
          <a:p>
            <a:pPr marL="489833" indent="-489833" algn="just">
              <a:buFont typeface="Wingdings" pitchFamily="2" charset="2"/>
              <a:buChar char="Ø"/>
            </a:pPr>
            <a:r>
              <a:rPr lang="en-US" dirty="0" smtClean="0"/>
              <a:t>In these important cases the force may be recast to act on the current rather than on charges. The starting relation is </a:t>
            </a:r>
            <a:r>
              <a:rPr lang="en-US" b="1" dirty="0" smtClean="0"/>
              <a:t>Equation (5.21)</a:t>
            </a:r>
            <a:r>
              <a:rPr lang="en-US" dirty="0" smtClean="0"/>
              <a:t>  and the current density in a volume containing </a:t>
            </a:r>
            <a:r>
              <a:rPr lang="en-US" i="1" dirty="0" smtClean="0"/>
              <a:t>n </a:t>
            </a:r>
            <a:r>
              <a:rPr lang="en-US" dirty="0" smtClean="0"/>
              <a:t>charges per unit volume is </a:t>
            </a:r>
            <a:endParaRPr lang="en-US"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11266" name="Picture 2"/>
          <p:cNvPicPr>
            <a:picLocks noChangeAspect="1" noChangeArrowheads="1"/>
          </p:cNvPicPr>
          <p:nvPr/>
        </p:nvPicPr>
        <p:blipFill>
          <a:blip r:embed="rId2" cstate="print"/>
          <a:srcRect/>
          <a:stretch>
            <a:fillRect/>
          </a:stretch>
        </p:blipFill>
        <p:spPr bwMode="auto">
          <a:xfrm>
            <a:off x="2" y="3382923"/>
            <a:ext cx="13719858" cy="5237077"/>
          </a:xfrm>
          <a:prstGeom prst="rect">
            <a:avLst/>
          </a:prstGeom>
          <a:noFill/>
          <a:ln w="9525">
            <a:noFill/>
            <a:miter lim="800000"/>
            <a:headEnd/>
            <a:tailEnd/>
          </a:ln>
        </p:spPr>
      </p:pic>
    </p:spTree>
    <p:extLst>
      <p:ext uri="{BB962C8B-B14F-4D97-AF65-F5344CB8AC3E}">
        <p14:creationId xmlns:p14="http://schemas.microsoft.com/office/powerpoint/2010/main" val="91251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12291" name="Picture 3"/>
          <p:cNvPicPr>
            <a:picLocks noChangeAspect="1" noChangeArrowheads="1"/>
          </p:cNvPicPr>
          <p:nvPr/>
        </p:nvPicPr>
        <p:blipFill>
          <a:blip r:embed="rId2" cstate="print"/>
          <a:srcRect/>
          <a:stretch>
            <a:fillRect/>
          </a:stretch>
        </p:blipFill>
        <p:spPr bwMode="auto">
          <a:xfrm>
            <a:off x="-1" y="2277110"/>
            <a:ext cx="13716002" cy="5231697"/>
          </a:xfrm>
          <a:prstGeom prst="rect">
            <a:avLst/>
          </a:prstGeom>
          <a:noFill/>
          <a:ln w="9525">
            <a:noFill/>
            <a:miter lim="800000"/>
            <a:headEnd/>
            <a:tailEnd/>
          </a:ln>
        </p:spPr>
      </p:pic>
    </p:spTree>
    <p:extLst>
      <p:ext uri="{BB962C8B-B14F-4D97-AF65-F5344CB8AC3E}">
        <p14:creationId xmlns:p14="http://schemas.microsoft.com/office/powerpoint/2010/main" val="3575762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a:t>Inductive Sensors </a:t>
            </a:r>
            <a:endParaRPr lang="en-US" b="1" dirty="0"/>
          </a:p>
        </p:txBody>
      </p:sp>
      <p:sp>
        <p:nvSpPr>
          <p:cNvPr id="6" name="Rectangle 5"/>
          <p:cNvSpPr/>
          <p:nvPr/>
        </p:nvSpPr>
        <p:spPr>
          <a:xfrm>
            <a:off x="593305" y="1860848"/>
            <a:ext cx="10293897" cy="532007"/>
          </a:xfrm>
          <a:prstGeom prst="rect">
            <a:avLst/>
          </a:prstGeom>
        </p:spPr>
        <p:style>
          <a:lnRef idx="2">
            <a:schemeClr val="accent5"/>
          </a:lnRef>
          <a:fillRef idx="1">
            <a:schemeClr val="lt1"/>
          </a:fillRef>
          <a:effectRef idx="0">
            <a:schemeClr val="accent5"/>
          </a:effectRef>
          <a:fontRef idx="minor">
            <a:schemeClr val="dk1"/>
          </a:fontRef>
        </p:style>
        <p:txBody>
          <a:bodyPr wrap="square" lIns="130622" tIns="65311" rIns="130622" bIns="65311">
            <a:spAutoFit/>
          </a:bodyPr>
          <a:lstStyle/>
          <a:p>
            <a:r>
              <a:rPr lang="en-US" dirty="0"/>
              <a:t>Inductance is defined as the ratio of </a:t>
            </a:r>
            <a:r>
              <a:rPr lang="en-US" dirty="0" smtClean="0"/>
              <a:t>magnetic </a:t>
            </a:r>
            <a:r>
              <a:rPr lang="en-US" dirty="0"/>
              <a:t>flux </a:t>
            </a:r>
            <a:r>
              <a:rPr lang="en-US" dirty="0" smtClean="0"/>
              <a:t>and current </a:t>
            </a:r>
            <a:endParaRPr lang="en-IN"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8830" y="2660231"/>
            <a:ext cx="5198343" cy="1418463"/>
          </a:xfrm>
          <a:prstGeom prst="rect">
            <a:avLst/>
          </a:prstGeom>
          <a:ln w="9525">
            <a:solidFill>
              <a:srgbClr val="FF00FF"/>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7" name="Rectangle 6"/>
          <p:cNvSpPr/>
          <p:nvPr/>
        </p:nvSpPr>
        <p:spPr>
          <a:xfrm>
            <a:off x="593304" y="4398084"/>
            <a:ext cx="12313368" cy="932117"/>
          </a:xfrm>
          <a:prstGeom prst="rect">
            <a:avLst/>
          </a:prstGeom>
        </p:spPr>
        <p:style>
          <a:lnRef idx="2">
            <a:schemeClr val="accent3"/>
          </a:lnRef>
          <a:fillRef idx="1">
            <a:schemeClr val="lt1"/>
          </a:fillRef>
          <a:effectRef idx="0">
            <a:schemeClr val="accent3"/>
          </a:effectRef>
          <a:fontRef idx="minor">
            <a:schemeClr val="dk1"/>
          </a:fontRef>
        </p:style>
        <p:txBody>
          <a:bodyPr wrap="square" lIns="130622" tIns="65311" rIns="130622" bIns="65311">
            <a:spAutoFit/>
          </a:bodyPr>
          <a:lstStyle/>
          <a:p>
            <a:r>
              <a:rPr lang="en-US" dirty="0"/>
              <a:t>The unit of inductance is the henry (H). Inductance is independent of current since </a:t>
            </a:r>
            <a:r>
              <a:rPr lang="el-GR" dirty="0" smtClean="0"/>
              <a:t>ϕ</a:t>
            </a:r>
            <a:r>
              <a:rPr lang="en-US" dirty="0" smtClean="0"/>
              <a:t> is linearly </a:t>
            </a:r>
            <a:r>
              <a:rPr lang="en-US" dirty="0"/>
              <a:t>dependent on current </a:t>
            </a:r>
            <a:endParaRPr lang="en-IN" dirty="0"/>
          </a:p>
        </p:txBody>
      </p:sp>
    </p:spTree>
    <p:extLst>
      <p:ext uri="{BB962C8B-B14F-4D97-AF65-F5344CB8AC3E}">
        <p14:creationId xmlns:p14="http://schemas.microsoft.com/office/powerpoint/2010/main" val="1036793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2676" y="5240424"/>
            <a:ext cx="6858000" cy="532007"/>
          </a:xfrm>
          <a:prstGeom prst="rect">
            <a:avLst/>
          </a:prstGeom>
        </p:spPr>
        <p:style>
          <a:lnRef idx="2">
            <a:schemeClr val="accent3"/>
          </a:lnRef>
          <a:fillRef idx="1">
            <a:schemeClr val="lt1"/>
          </a:fillRef>
          <a:effectRef idx="0">
            <a:schemeClr val="accent3"/>
          </a:effectRef>
          <a:fontRef idx="minor">
            <a:schemeClr val="dk1"/>
          </a:fontRef>
        </p:style>
        <p:txBody>
          <a:bodyPr lIns="130622" tIns="65311" rIns="130622" bIns="65311">
            <a:spAutoFit/>
          </a:bodyPr>
          <a:lstStyle/>
          <a:p>
            <a:r>
              <a:rPr lang="en-US" dirty="0"/>
              <a:t>We define two types of inductance: </a:t>
            </a:r>
            <a:endParaRPr lang="en-IN" dirty="0"/>
          </a:p>
        </p:txBody>
      </p:sp>
      <p:sp>
        <p:nvSpPr>
          <p:cNvPr id="5" name="Rectangle 4"/>
          <p:cNvSpPr/>
          <p:nvPr/>
        </p:nvSpPr>
        <p:spPr>
          <a:xfrm>
            <a:off x="829828" y="6296541"/>
            <a:ext cx="12886173" cy="2132445"/>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marL="489833" indent="-489833" algn="just">
              <a:buFont typeface="+mj-lt"/>
              <a:buAutoNum type="arabicPeriod"/>
            </a:pPr>
            <a:r>
              <a:rPr lang="en-US" b="1" dirty="0">
                <a:solidFill>
                  <a:srgbClr val="FF0000"/>
                </a:solidFill>
              </a:rPr>
              <a:t>Self inductance: </a:t>
            </a:r>
            <a:r>
              <a:rPr lang="en-US" dirty="0"/>
              <a:t>the ratio of the flux produced by a circuit (a conductor or a coil) </a:t>
            </a:r>
            <a:r>
              <a:rPr lang="en-US" dirty="0" smtClean="0"/>
              <a:t>in itself and the current that produces it. That is, the flux in </a:t>
            </a:r>
            <a:r>
              <a:rPr lang="en-US" b="1" dirty="0" smtClean="0"/>
              <a:t>Equation (5.20</a:t>
            </a:r>
            <a:r>
              <a:rPr lang="en-US" dirty="0" smtClean="0"/>
              <a:t>) is the flux through the </a:t>
            </a:r>
            <a:r>
              <a:rPr lang="en-US" dirty="0"/>
              <a:t>device itself. Usually denoted as </a:t>
            </a:r>
            <a:r>
              <a:rPr lang="en-US" i="1" dirty="0" err="1" smtClean="0"/>
              <a:t>Lii</a:t>
            </a:r>
            <a:r>
              <a:rPr lang="en-US" i="1" dirty="0" smtClean="0"/>
              <a:t>.</a:t>
            </a:r>
          </a:p>
          <a:p>
            <a:pPr marL="489833" indent="-489833" algn="just">
              <a:buFont typeface="+mj-lt"/>
              <a:buAutoNum type="arabicPeriod"/>
            </a:pPr>
            <a:r>
              <a:rPr lang="en-US" b="1" dirty="0">
                <a:solidFill>
                  <a:srgbClr val="FF0000"/>
                </a:solidFill>
              </a:rPr>
              <a:t>Mutual inductance: </a:t>
            </a:r>
            <a:r>
              <a:rPr lang="en-US" dirty="0"/>
              <a:t>the ratio of the flux produced by circuit </a:t>
            </a:r>
            <a:r>
              <a:rPr lang="en-US" i="1" dirty="0"/>
              <a:t>i </a:t>
            </a:r>
            <a:r>
              <a:rPr lang="en-US" dirty="0"/>
              <a:t>in circuit </a:t>
            </a:r>
            <a:r>
              <a:rPr lang="en-US" i="1" dirty="0"/>
              <a:t>j </a:t>
            </a:r>
            <a:r>
              <a:rPr lang="en-US" dirty="0"/>
              <a:t>and </a:t>
            </a:r>
            <a:r>
              <a:rPr lang="en-US" dirty="0" smtClean="0"/>
              <a:t>the current </a:t>
            </a:r>
            <a:r>
              <a:rPr lang="en-US" dirty="0"/>
              <a:t>in circuit </a:t>
            </a:r>
            <a:r>
              <a:rPr lang="en-US" i="1" dirty="0"/>
              <a:t>i </a:t>
            </a:r>
            <a:r>
              <a:rPr lang="en-US" dirty="0"/>
              <a:t>that produced it. Usually denoted as </a:t>
            </a:r>
            <a:r>
              <a:rPr lang="en-US" i="1" dirty="0" err="1" smtClean="0"/>
              <a:t>Mij</a:t>
            </a:r>
            <a:r>
              <a:rPr lang="en-US" i="1" dirty="0" smtClean="0"/>
              <a:t>.</a:t>
            </a:r>
            <a:endParaRPr lang="en-IN" dirty="0"/>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94505" y="4858758"/>
            <a:ext cx="5957888"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8" name="Rectangle 7"/>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a:t>Inductive Sensors </a:t>
            </a:r>
            <a:endParaRPr lang="en-US" b="1"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5532" y="1457718"/>
            <a:ext cx="10800000" cy="336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 y="1860848"/>
            <a:ext cx="2271713" cy="2626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79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543" y="1291040"/>
            <a:ext cx="13759544" cy="2532555"/>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08194" indent="-408194" algn="just">
              <a:buFont typeface="Wingdings" pitchFamily="2" charset="2"/>
              <a:buChar char="Ø"/>
            </a:pPr>
            <a:r>
              <a:rPr lang="en-US" dirty="0"/>
              <a:t>The concept of self-inductance is shown in </a:t>
            </a:r>
            <a:r>
              <a:rPr lang="en-US" b="1" dirty="0"/>
              <a:t>Figure 5.23a</a:t>
            </a:r>
            <a:r>
              <a:rPr lang="en-US" dirty="0"/>
              <a:t>, that of mutual inductance</a:t>
            </a:r>
            <a:br>
              <a:rPr lang="en-US" dirty="0"/>
            </a:br>
            <a:r>
              <a:rPr lang="en-US" dirty="0"/>
              <a:t>in </a:t>
            </a:r>
            <a:r>
              <a:rPr lang="en-US" b="1" dirty="0"/>
              <a:t>Figure 5.23b</a:t>
            </a:r>
            <a:r>
              <a:rPr lang="en-US" dirty="0"/>
              <a:t>. Thus any circuit (conductor, coil of conductors) has a self-inductance.</a:t>
            </a:r>
            <a:br>
              <a:rPr lang="en-US" dirty="0"/>
            </a:br>
            <a:endParaRPr lang="en-US" dirty="0" smtClean="0"/>
          </a:p>
          <a:p>
            <a:pPr marL="408194" indent="-408194" algn="just">
              <a:buFont typeface="Wingdings" pitchFamily="2" charset="2"/>
              <a:buChar char="Ø"/>
            </a:pPr>
            <a:r>
              <a:rPr lang="en-US" dirty="0" smtClean="0"/>
              <a:t>A mutual inductance exists between any two circuits as long as there is a magnetic</a:t>
            </a:r>
            <a:br>
              <a:rPr lang="en-US" dirty="0" smtClean="0"/>
            </a:br>
            <a:r>
              <a:rPr lang="en-US" dirty="0" smtClean="0"/>
              <a:t>field (flux) that couples the two when a current passes through either circuit. This</a:t>
            </a:r>
            <a:br>
              <a:rPr lang="en-US" dirty="0" smtClean="0"/>
            </a:br>
            <a:r>
              <a:rPr lang="en-US" dirty="0" smtClean="0"/>
              <a:t>coupling can be large (tightly coupled circuits) or small (loosely coupled circuits). </a:t>
            </a:r>
            <a:endParaRPr lang="en-IN" dirty="0"/>
          </a:p>
        </p:txBody>
      </p:sp>
      <p:sp>
        <p:nvSpPr>
          <p:cNvPr id="6" name="Rectangle 5"/>
          <p:cNvSpPr/>
          <p:nvPr/>
        </p:nvSpPr>
        <p:spPr>
          <a:xfrm>
            <a:off x="446314" y="4142558"/>
            <a:ext cx="12568370" cy="932117"/>
          </a:xfrm>
          <a:prstGeom prst="rect">
            <a:avLst/>
          </a:prstGeom>
        </p:spPr>
        <p:style>
          <a:lnRef idx="2">
            <a:schemeClr val="accent5"/>
          </a:lnRef>
          <a:fillRef idx="1">
            <a:schemeClr val="lt1"/>
          </a:fillRef>
          <a:effectRef idx="0">
            <a:schemeClr val="accent5"/>
          </a:effectRef>
          <a:fontRef idx="minor">
            <a:schemeClr val="dk1"/>
          </a:fontRef>
        </p:style>
        <p:txBody>
          <a:bodyPr wrap="square" lIns="130622" tIns="65311" rIns="130622" bIns="65311">
            <a:spAutoFit/>
          </a:bodyPr>
          <a:lstStyle/>
          <a:p>
            <a:r>
              <a:rPr lang="en-US" dirty="0"/>
              <a:t>For example, for </a:t>
            </a:r>
            <a:r>
              <a:rPr lang="en-US" dirty="0" smtClean="0"/>
              <a:t>a long </a:t>
            </a:r>
            <a:r>
              <a:rPr lang="en-US" dirty="0"/>
              <a:t>circular coil of radius </a:t>
            </a:r>
            <a:r>
              <a:rPr lang="en-US" i="1" dirty="0"/>
              <a:t>r </a:t>
            </a:r>
            <a:r>
              <a:rPr lang="en-US" dirty="0"/>
              <a:t>and with </a:t>
            </a:r>
            <a:r>
              <a:rPr lang="en-US" i="1" dirty="0"/>
              <a:t>n </a:t>
            </a:r>
            <a:r>
              <a:rPr lang="en-US" dirty="0"/>
              <a:t>turns/m, the self-inductance can be approximated as </a:t>
            </a:r>
            <a:endParaRPr lang="en-IN" dirty="0"/>
          </a:p>
        </p:txBody>
      </p:sp>
      <p:sp>
        <p:nvSpPr>
          <p:cNvPr id="7" name="TextBox 6"/>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8" name="Rectangle 7"/>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a:t>Inductive Sensors </a:t>
            </a:r>
            <a:endParaRPr lang="en-US" b="1" dirty="0"/>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7764" y="5198674"/>
            <a:ext cx="3800475" cy="935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489856" y="6402153"/>
            <a:ext cx="12524828" cy="932117"/>
          </a:xfrm>
          <a:prstGeom prst="rect">
            <a:avLst/>
          </a:prstGeom>
        </p:spPr>
        <p:style>
          <a:lnRef idx="2">
            <a:schemeClr val="accent5"/>
          </a:lnRef>
          <a:fillRef idx="1">
            <a:schemeClr val="lt1"/>
          </a:fillRef>
          <a:effectRef idx="0">
            <a:schemeClr val="accent5"/>
          </a:effectRef>
          <a:fontRef idx="minor">
            <a:schemeClr val="dk1"/>
          </a:fontRef>
        </p:style>
        <p:txBody>
          <a:bodyPr wrap="square" lIns="130622" tIns="65311" rIns="130622" bIns="65311">
            <a:spAutoFit/>
          </a:bodyPr>
          <a:lstStyle/>
          <a:p>
            <a:pPr marL="408194" indent="-408194" algn="just">
              <a:buFont typeface="Wingdings" pitchFamily="2" charset="2"/>
              <a:buChar char="v"/>
            </a:pPr>
            <a:r>
              <a:rPr lang="en-US" dirty="0" smtClean="0"/>
              <a:t>The </a:t>
            </a:r>
            <a:r>
              <a:rPr lang="en-US" dirty="0"/>
              <a:t>relation between voltage on an inductor and </a:t>
            </a:r>
            <a:r>
              <a:rPr lang="en-US" dirty="0" smtClean="0"/>
              <a:t>the current </a:t>
            </a:r>
            <a:r>
              <a:rPr lang="en-US" dirty="0"/>
              <a:t>through it is strictly an AC relation given as </a:t>
            </a:r>
            <a:endParaRPr lang="en-IN" dirty="0"/>
          </a:p>
        </p:txBody>
      </p:sp>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7822" y="7416520"/>
            <a:ext cx="3452843" cy="1267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7882" y="8778399"/>
            <a:ext cx="8043863" cy="405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45636" y="9240895"/>
            <a:ext cx="13648593" cy="839784"/>
          </a:xfrm>
          <a:prstGeom prst="rect">
            <a:avLst/>
          </a:prstGeom>
        </p:spPr>
        <p:style>
          <a:lnRef idx="1">
            <a:schemeClr val="accent5"/>
          </a:lnRef>
          <a:fillRef idx="2">
            <a:schemeClr val="accent5"/>
          </a:fillRef>
          <a:effectRef idx="1">
            <a:schemeClr val="accent5"/>
          </a:effectRef>
          <a:fontRef idx="minor">
            <a:schemeClr val="dk1"/>
          </a:fontRef>
        </p:style>
        <p:txBody>
          <a:bodyPr wrap="square" lIns="130622" tIns="65311" rIns="130622" bIns="65311">
            <a:spAutoFit/>
          </a:bodyPr>
          <a:lstStyle/>
          <a:p>
            <a:pPr algn="just"/>
            <a:r>
              <a:rPr lang="en-US" sz="2300" dirty="0"/>
              <a:t>This voltage </a:t>
            </a:r>
            <a:r>
              <a:rPr lang="en-US" sz="2300" dirty="0" smtClean="0"/>
              <a:t>is called </a:t>
            </a:r>
            <a:r>
              <a:rPr lang="en-US" sz="2300" dirty="0"/>
              <a:t>back-</a:t>
            </a:r>
            <a:r>
              <a:rPr lang="en-US" sz="2300" dirty="0" err="1"/>
              <a:t>emf</a:t>
            </a:r>
            <a:r>
              <a:rPr lang="en-US" sz="2300" dirty="0"/>
              <a:t> because its polarity opposes the polarity of the source that provides </a:t>
            </a:r>
            <a:r>
              <a:rPr lang="en-US" sz="2300" dirty="0" smtClean="0"/>
              <a:t>the current.</a:t>
            </a:r>
            <a:endParaRPr lang="en-IN" sz="2300" dirty="0"/>
          </a:p>
        </p:txBody>
      </p:sp>
    </p:spTree>
    <p:extLst>
      <p:ext uri="{BB962C8B-B14F-4D97-AF65-F5344CB8AC3E}">
        <p14:creationId xmlns:p14="http://schemas.microsoft.com/office/powerpoint/2010/main" val="777217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a:t>Inductive Sensors </a:t>
            </a:r>
            <a:endParaRPr lang="en-US" b="1" dirty="0"/>
          </a:p>
        </p:txBody>
      </p:sp>
      <p:sp>
        <p:nvSpPr>
          <p:cNvPr id="6" name="Rectangle 5"/>
          <p:cNvSpPr/>
          <p:nvPr/>
        </p:nvSpPr>
        <p:spPr>
          <a:xfrm>
            <a:off x="185056" y="1443633"/>
            <a:ext cx="13530945" cy="932117"/>
          </a:xfrm>
          <a:prstGeom prst="rect">
            <a:avLst/>
          </a:prstGeom>
        </p:spPr>
        <p:style>
          <a:lnRef idx="2">
            <a:schemeClr val="accent3"/>
          </a:lnRef>
          <a:fillRef idx="1">
            <a:schemeClr val="lt1"/>
          </a:fillRef>
          <a:effectRef idx="0">
            <a:schemeClr val="accent3"/>
          </a:effectRef>
          <a:fontRef idx="minor">
            <a:schemeClr val="dk1"/>
          </a:fontRef>
        </p:style>
        <p:txBody>
          <a:bodyPr wrap="square" lIns="130622" tIns="65311" rIns="130622" bIns="65311">
            <a:spAutoFit/>
          </a:bodyPr>
          <a:lstStyle/>
          <a:p>
            <a:pPr marL="408194" indent="-408194">
              <a:buFont typeface="Arial" pitchFamily="34" charset="0"/>
              <a:buChar char="•"/>
            </a:pPr>
            <a:r>
              <a:rPr lang="en-US" dirty="0"/>
              <a:t>If a loop or coil that contains </a:t>
            </a:r>
            <a:r>
              <a:rPr lang="en-US" i="1" dirty="0"/>
              <a:t>N </a:t>
            </a:r>
            <a:r>
              <a:rPr lang="en-US" dirty="0"/>
              <a:t>turns is placed in the field produced by a second </a:t>
            </a:r>
            <a:r>
              <a:rPr lang="en-US" dirty="0" smtClean="0"/>
              <a:t>coil, the </a:t>
            </a:r>
            <a:r>
              <a:rPr lang="en-US" dirty="0"/>
              <a:t>induced voltage (often called induced electromotive force or </a:t>
            </a:r>
            <a:r>
              <a:rPr lang="en-US" dirty="0" err="1"/>
              <a:t>emf</a:t>
            </a:r>
            <a:r>
              <a:rPr lang="en-US" dirty="0"/>
              <a:t>) is </a:t>
            </a:r>
            <a:endParaRPr lang="en-IN"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1737" y="2705742"/>
            <a:ext cx="3576638" cy="10473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429000" y="3945827"/>
            <a:ext cx="10287000" cy="839784"/>
          </a:xfrm>
          <a:prstGeom prst="rect">
            <a:avLst/>
          </a:prstGeom>
        </p:spPr>
        <p:style>
          <a:lnRef idx="1">
            <a:schemeClr val="accent6"/>
          </a:lnRef>
          <a:fillRef idx="2">
            <a:schemeClr val="accent6"/>
          </a:fillRef>
          <a:effectRef idx="1">
            <a:schemeClr val="accent6"/>
          </a:effectRef>
          <a:fontRef idx="minor">
            <a:schemeClr val="dk1"/>
          </a:fontRef>
        </p:style>
        <p:txBody>
          <a:bodyPr wrap="square" lIns="130622" tIns="65311" rIns="130622" bIns="65311">
            <a:spAutoFit/>
          </a:bodyPr>
          <a:lstStyle/>
          <a:p>
            <a:pPr algn="just"/>
            <a:r>
              <a:rPr lang="en-US" sz="2300" dirty="0"/>
              <a:t>where the negative sign indicates a phase difference between the current producing </a:t>
            </a:r>
            <a:r>
              <a:rPr lang="en-US" sz="2300" dirty="0" smtClean="0"/>
              <a:t>the flux </a:t>
            </a:r>
            <a:r>
              <a:rPr lang="en-US" sz="2300" dirty="0"/>
              <a:t>and the voltage induced in the coil. </a:t>
            </a:r>
            <a:endParaRPr lang="en-IN" sz="2300" dirty="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67" y="5451647"/>
            <a:ext cx="12464481" cy="342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35114" y="5451646"/>
            <a:ext cx="2180886" cy="248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4269" y="8619999"/>
            <a:ext cx="13598489" cy="1332226"/>
          </a:xfrm>
          <a:prstGeom prst="rect">
            <a:avLst/>
          </a:prstGeom>
          <a:solidFill>
            <a:srgbClr val="FFCCFF"/>
          </a:solidFill>
          <a:ln>
            <a:solidFill>
              <a:schemeClr val="accent1"/>
            </a:solidFill>
          </a:ln>
        </p:spPr>
        <p:txBody>
          <a:bodyPr wrap="square" lIns="130622" tIns="65311" rIns="130622" bIns="65311">
            <a:spAutoFit/>
          </a:bodyPr>
          <a:lstStyle/>
          <a:p>
            <a:pPr algn="just"/>
            <a:r>
              <a:rPr lang="en-US" dirty="0"/>
              <a:t>T</a:t>
            </a:r>
            <a:r>
              <a:rPr lang="en-US" dirty="0" smtClean="0"/>
              <a:t>he voltage induced </a:t>
            </a:r>
            <a:r>
              <a:rPr lang="en-US" dirty="0"/>
              <a:t>in coil 2 due to the field produced by coil 1 would be </a:t>
            </a:r>
            <a:r>
              <a:rPr lang="en-US" dirty="0" smtClean="0"/>
              <a:t>-</a:t>
            </a:r>
            <a:r>
              <a:rPr lang="en-US" i="1" dirty="0" smtClean="0"/>
              <a:t>N</a:t>
            </a:r>
            <a:r>
              <a:rPr lang="en-US" baseline="-25000" dirty="0" smtClean="0"/>
              <a:t>2</a:t>
            </a:r>
            <a:r>
              <a:rPr lang="en-US" i="1" dirty="0" smtClean="0"/>
              <a:t>d</a:t>
            </a:r>
            <a:r>
              <a:rPr lang="el-GR" dirty="0" smtClean="0"/>
              <a:t>ϕ</a:t>
            </a:r>
            <a:r>
              <a:rPr lang="en-US" baseline="-25000" dirty="0" smtClean="0"/>
              <a:t>12</a:t>
            </a:r>
            <a:r>
              <a:rPr lang="en-US" dirty="0" smtClean="0"/>
              <a:t>/</a:t>
            </a:r>
            <a:r>
              <a:rPr lang="en-US" i="1" dirty="0" err="1" smtClean="0"/>
              <a:t>dt</a:t>
            </a:r>
            <a:r>
              <a:rPr lang="en-US" dirty="0"/>
              <a:t>, where </a:t>
            </a:r>
            <a:r>
              <a:rPr lang="en-US" i="1" dirty="0"/>
              <a:t>N</a:t>
            </a:r>
            <a:r>
              <a:rPr lang="en-US" baseline="-25000" dirty="0"/>
              <a:t>2</a:t>
            </a:r>
            <a:r>
              <a:rPr lang="en-US" dirty="0"/>
              <a:t> </a:t>
            </a:r>
            <a:r>
              <a:rPr lang="en-US" dirty="0" smtClean="0"/>
              <a:t>is the </a:t>
            </a:r>
            <a:r>
              <a:rPr lang="en-US" dirty="0"/>
              <a:t>number of turns in the coil on the right and </a:t>
            </a:r>
            <a:r>
              <a:rPr lang="el-GR" dirty="0"/>
              <a:t>ϕ</a:t>
            </a:r>
            <a:r>
              <a:rPr lang="en-US" baseline="-25000" dirty="0"/>
              <a:t>12</a:t>
            </a:r>
            <a:r>
              <a:rPr lang="en-US" dirty="0" smtClean="0"/>
              <a:t> </a:t>
            </a:r>
            <a:r>
              <a:rPr lang="en-US" dirty="0"/>
              <a:t>is the flux produced by the coil </a:t>
            </a:r>
            <a:r>
              <a:rPr lang="en-US" dirty="0" smtClean="0"/>
              <a:t>on the </a:t>
            </a:r>
            <a:r>
              <a:rPr lang="en-US" dirty="0"/>
              <a:t>left in the coil on the </a:t>
            </a:r>
            <a:r>
              <a:rPr lang="en-US" dirty="0" smtClean="0"/>
              <a:t>right. </a:t>
            </a:r>
            <a:endParaRPr lang="en-IN" dirty="0"/>
          </a:p>
        </p:txBody>
      </p:sp>
    </p:spTree>
    <p:extLst>
      <p:ext uri="{BB962C8B-B14F-4D97-AF65-F5344CB8AC3E}">
        <p14:creationId xmlns:p14="http://schemas.microsoft.com/office/powerpoint/2010/main" val="2300218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394167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a:t>Inductive Sensors </a:t>
            </a:r>
            <a:endParaRPr lang="en-US" b="1" dirty="0"/>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45" y="1755236"/>
            <a:ext cx="4772025"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316" y="4698254"/>
            <a:ext cx="2114550" cy="75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825270" y="1610332"/>
            <a:ext cx="8890731" cy="2132445"/>
          </a:xfrm>
          <a:prstGeom prst="rect">
            <a:avLst/>
          </a:prstGeom>
          <a:solidFill>
            <a:srgbClr val="FFCCFF"/>
          </a:solidFill>
          <a:ln>
            <a:solidFill>
              <a:schemeClr val="accent1"/>
            </a:solidFill>
          </a:ln>
        </p:spPr>
        <p:txBody>
          <a:bodyPr wrap="square" lIns="130622" tIns="65311" rIns="130622" bIns="65311">
            <a:spAutoFit/>
          </a:bodyPr>
          <a:lstStyle/>
          <a:p>
            <a:pPr algn="just"/>
            <a:r>
              <a:rPr lang="en-US" dirty="0"/>
              <a:t>The coils, with </a:t>
            </a:r>
            <a:r>
              <a:rPr lang="en-US" i="1" dirty="0"/>
              <a:t>N</a:t>
            </a:r>
            <a:r>
              <a:rPr lang="en-US" dirty="0"/>
              <a:t>1 and </a:t>
            </a:r>
            <a:r>
              <a:rPr lang="en-US" i="1" dirty="0"/>
              <a:t>N</a:t>
            </a:r>
            <a:r>
              <a:rPr lang="en-US" dirty="0"/>
              <a:t>2 turns, </a:t>
            </a:r>
            <a:r>
              <a:rPr lang="en-US" dirty="0" smtClean="0"/>
              <a:t>respectively, produce </a:t>
            </a:r>
            <a:r>
              <a:rPr lang="en-US" dirty="0"/>
              <a:t>fluxes when a current exists through them. All flux produced by coil 1 </a:t>
            </a:r>
            <a:r>
              <a:rPr lang="en-US" dirty="0" smtClean="0"/>
              <a:t>couples with </a:t>
            </a:r>
            <a:r>
              <a:rPr lang="en-US" dirty="0"/>
              <a:t>coil 2 through the magnetic circuit made of a ferromagnetic material (iron, </a:t>
            </a:r>
            <a:r>
              <a:rPr lang="en-US" dirty="0" smtClean="0"/>
              <a:t>for example</a:t>
            </a:r>
            <a:r>
              <a:rPr lang="en-US" dirty="0"/>
              <a:t>). The voltages and currents relate as </a:t>
            </a:r>
            <a:r>
              <a:rPr lang="en-US" dirty="0" smtClean="0"/>
              <a:t>follows,</a:t>
            </a:r>
            <a:endParaRPr lang="en-IN" dirty="0"/>
          </a:p>
        </p:txBody>
      </p:sp>
      <p:pic>
        <p:nvPicPr>
          <p:cNvPr id="512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1596" y="4442460"/>
            <a:ext cx="6400800" cy="1173480"/>
          </a:xfrm>
          <a:prstGeom prst="rect">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512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4084" y="5710404"/>
            <a:ext cx="5086350" cy="391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96786" y="6680659"/>
            <a:ext cx="13446732" cy="2532555"/>
          </a:xfrm>
          <a:prstGeom prst="rect">
            <a:avLst/>
          </a:prstGeom>
          <a:solidFill>
            <a:schemeClr val="accent5">
              <a:lumMod val="20000"/>
              <a:lumOff val="80000"/>
            </a:schemeClr>
          </a:solidFill>
          <a:ln>
            <a:solidFill>
              <a:schemeClr val="accent1"/>
            </a:solidFill>
          </a:ln>
        </p:spPr>
        <p:txBody>
          <a:bodyPr wrap="square" lIns="130622" tIns="65311" rIns="130622" bIns="65311">
            <a:spAutoFit/>
          </a:bodyPr>
          <a:lstStyle/>
          <a:p>
            <a:pPr marL="489833" indent="-489833" algn="just">
              <a:buFont typeface="Wingdings" pitchFamily="2" charset="2"/>
              <a:buChar char="ü"/>
            </a:pPr>
            <a:r>
              <a:rPr lang="en-US" dirty="0"/>
              <a:t>Most inductive sensors rely on self-inductance, mutual inductance, or transformer</a:t>
            </a:r>
            <a:br>
              <a:rPr lang="en-US" dirty="0"/>
            </a:br>
            <a:r>
              <a:rPr lang="en-US" dirty="0"/>
              <a:t>concepts to operate. It should be remembered, however, that these are active </a:t>
            </a:r>
            <a:r>
              <a:rPr lang="en-US" dirty="0" smtClean="0"/>
              <a:t>elements and </a:t>
            </a:r>
            <a:r>
              <a:rPr lang="en-US" dirty="0"/>
              <a:t>require connection to a source to produce an output</a:t>
            </a:r>
            <a:r>
              <a:rPr lang="en-US" dirty="0" smtClean="0"/>
              <a:t>.</a:t>
            </a:r>
          </a:p>
          <a:p>
            <a:pPr marL="489833" indent="-489833" algn="just">
              <a:buFont typeface="Wingdings" pitchFamily="2" charset="2"/>
              <a:buChar char="ü"/>
            </a:pPr>
            <a:endParaRPr lang="en-US" dirty="0" smtClean="0"/>
          </a:p>
          <a:p>
            <a:pPr marL="489833" indent="-489833" algn="just">
              <a:buFont typeface="Wingdings" pitchFamily="2" charset="2"/>
              <a:buChar char="ü"/>
            </a:pPr>
            <a:r>
              <a:rPr lang="en-US" dirty="0" smtClean="0"/>
              <a:t>The </a:t>
            </a:r>
            <a:r>
              <a:rPr lang="en-US" dirty="0"/>
              <a:t>most common types of stimuli sensed by inductive sensors are position</a:t>
            </a:r>
            <a:br>
              <a:rPr lang="en-US" dirty="0"/>
            </a:br>
            <a:r>
              <a:rPr lang="en-US" dirty="0"/>
              <a:t>(proximity), displacement, and material composition. </a:t>
            </a:r>
            <a:endParaRPr lang="en-IN" dirty="0"/>
          </a:p>
        </p:txBody>
      </p:sp>
    </p:spTree>
    <p:extLst>
      <p:ext uri="{BB962C8B-B14F-4D97-AF65-F5344CB8AC3E}">
        <p14:creationId xmlns:p14="http://schemas.microsoft.com/office/powerpoint/2010/main" val="3574972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566986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smtClean="0"/>
              <a:t>1. </a:t>
            </a:r>
            <a:r>
              <a:rPr lang="en-IN" b="1" i="1" dirty="0"/>
              <a:t>Inductive Proximity Sensors</a:t>
            </a:r>
            <a:r>
              <a:rPr lang="en-IN" b="1" dirty="0"/>
              <a:t> </a:t>
            </a:r>
            <a:endParaRPr lang="en-US" b="1"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74" y="2053381"/>
            <a:ext cx="13506452" cy="5023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5881" y="1121567"/>
            <a:ext cx="2500313" cy="308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39426" y="7458269"/>
            <a:ext cx="13576575" cy="2532555"/>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08194" indent="-408194" algn="just">
              <a:buFont typeface="Wingdings" pitchFamily="2" charset="2"/>
              <a:buChar char="v"/>
            </a:pPr>
            <a:r>
              <a:rPr lang="en-US" dirty="0"/>
              <a:t>An inductive proximity sensor contains, at the very least, a coil (inductor) that, when </a:t>
            </a:r>
            <a:r>
              <a:rPr lang="en-US" dirty="0" smtClean="0"/>
              <a:t>a current </a:t>
            </a:r>
            <a:r>
              <a:rPr lang="en-US" dirty="0"/>
              <a:t>passes through it, generates a magnetic </a:t>
            </a:r>
            <a:r>
              <a:rPr lang="en-US" dirty="0" smtClean="0"/>
              <a:t>field.</a:t>
            </a:r>
          </a:p>
          <a:p>
            <a:pPr marL="408194" indent="-408194" algn="just">
              <a:buFont typeface="Wingdings" pitchFamily="2" charset="2"/>
              <a:buChar char="v"/>
            </a:pPr>
            <a:r>
              <a:rPr lang="en-US" dirty="0"/>
              <a:t>The </a:t>
            </a:r>
            <a:r>
              <a:rPr lang="en-US" dirty="0" smtClean="0"/>
              <a:t>coil has </a:t>
            </a:r>
            <a:r>
              <a:rPr lang="en-US" dirty="0"/>
              <a:t>an inductance, which depends on the dimensions of the coil, number of turns, </a:t>
            </a:r>
            <a:r>
              <a:rPr lang="en-US" dirty="0" smtClean="0"/>
              <a:t>and materials </a:t>
            </a:r>
            <a:r>
              <a:rPr lang="en-US" dirty="0"/>
              <a:t>around it. The current and the diameter of the coil define the extent to </a:t>
            </a:r>
            <a:r>
              <a:rPr lang="en-US" dirty="0" smtClean="0"/>
              <a:t>which the </a:t>
            </a:r>
            <a:r>
              <a:rPr lang="en-US" dirty="0"/>
              <a:t>field projects away from the coil and therefore the range and span of the sensor. </a:t>
            </a:r>
            <a:endParaRPr lang="en-IN" dirty="0"/>
          </a:p>
        </p:txBody>
      </p:sp>
    </p:spTree>
    <p:extLst>
      <p:ext uri="{BB962C8B-B14F-4D97-AF65-F5344CB8AC3E}">
        <p14:creationId xmlns:p14="http://schemas.microsoft.com/office/powerpoint/2010/main" val="365517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9390" y="-40163"/>
            <a:ext cx="11773307" cy="578174"/>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900" b="1" dirty="0" smtClean="0"/>
              <a:t>UNITS</a:t>
            </a:r>
            <a:endParaRPr lang="en-IN" sz="2900" b="1" dirty="0"/>
          </a:p>
        </p:txBody>
      </p:sp>
      <p:sp>
        <p:nvSpPr>
          <p:cNvPr id="5" name="Rectangle 4"/>
          <p:cNvSpPr/>
          <p:nvPr/>
        </p:nvSpPr>
        <p:spPr>
          <a:xfrm>
            <a:off x="0" y="910343"/>
            <a:ext cx="224086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Units:</a:t>
            </a:r>
            <a:endParaRPr lang="en-US" b="1" dirty="0"/>
          </a:p>
        </p:txBody>
      </p:sp>
      <p:sp>
        <p:nvSpPr>
          <p:cNvPr id="6" name="Rectangle 5"/>
          <p:cNvSpPr/>
          <p:nvPr/>
        </p:nvSpPr>
        <p:spPr>
          <a:xfrm>
            <a:off x="0" y="1860850"/>
            <a:ext cx="7830108" cy="932117"/>
          </a:xfrm>
          <a:prstGeom prst="rect">
            <a:avLst/>
          </a:prstGeom>
        </p:spPr>
        <p:style>
          <a:lnRef idx="2">
            <a:schemeClr val="accent1"/>
          </a:lnRef>
          <a:fillRef idx="1">
            <a:schemeClr val="lt1"/>
          </a:fillRef>
          <a:effectRef idx="0">
            <a:schemeClr val="accent1"/>
          </a:effectRef>
          <a:fontRef idx="minor">
            <a:schemeClr val="dk1"/>
          </a:fontRef>
        </p:style>
        <p:txBody>
          <a:bodyPr wrap="square" lIns="130622" tIns="65311" rIns="130622" bIns="65311">
            <a:spAutoFit/>
          </a:bodyPr>
          <a:lstStyle/>
          <a:p>
            <a:pPr marL="489833" indent="-489833" algn="just">
              <a:buFont typeface="Arial" pitchFamily="34" charset="0"/>
              <a:buChar char="•"/>
            </a:pPr>
            <a:r>
              <a:rPr lang="en-US" dirty="0" smtClean="0"/>
              <a:t>The basic SI electric unit is the ampere (A) - current per unit length (ampere/meter [A/m]) </a:t>
            </a:r>
            <a:endParaRPr lang="en-US" dirty="0"/>
          </a:p>
        </p:txBody>
      </p:sp>
      <p:sp>
        <p:nvSpPr>
          <p:cNvPr id="7" name="Rectangle 6"/>
          <p:cNvSpPr/>
          <p:nvPr/>
        </p:nvSpPr>
        <p:spPr>
          <a:xfrm>
            <a:off x="3185592" y="2916966"/>
            <a:ext cx="7101408" cy="2132445"/>
          </a:xfrm>
          <a:prstGeom prst="rect">
            <a:avLst/>
          </a:prstGeom>
        </p:spPr>
        <p:style>
          <a:lnRef idx="2">
            <a:schemeClr val="accent2"/>
          </a:lnRef>
          <a:fillRef idx="1">
            <a:schemeClr val="lt1"/>
          </a:fillRef>
          <a:effectRef idx="0">
            <a:schemeClr val="accent2"/>
          </a:effectRef>
          <a:fontRef idx="minor">
            <a:schemeClr val="dk1"/>
          </a:fontRef>
        </p:style>
        <p:txBody>
          <a:bodyPr wrap="square" lIns="130622" tIns="65311" rIns="130622" bIns="65311">
            <a:spAutoFit/>
          </a:bodyPr>
          <a:lstStyle/>
          <a:p>
            <a:pPr marL="489833" indent="-489833" algn="just">
              <a:buFont typeface="Arial" pitchFamily="34" charset="0"/>
              <a:buChar char="•"/>
            </a:pPr>
            <a:r>
              <a:rPr lang="en-US" dirty="0" smtClean="0"/>
              <a:t>Charge itself has units of coulombs (C) or ampere-seconds (A.s), but charge is often encountered as a density: coulomb/meter (C/m), coulomb/square meter (C/m</a:t>
            </a:r>
            <a:r>
              <a:rPr lang="en-US" baseline="30000" dirty="0" smtClean="0"/>
              <a:t>2</a:t>
            </a:r>
            <a:r>
              <a:rPr lang="en-US" dirty="0" smtClean="0"/>
              <a:t>), or coulomb/cubic meter (C/m</a:t>
            </a:r>
            <a:r>
              <a:rPr lang="en-US" baseline="30000" dirty="0" smtClean="0"/>
              <a:t>3</a:t>
            </a:r>
            <a:r>
              <a:rPr lang="en-US" dirty="0" smtClean="0"/>
              <a:t>). </a:t>
            </a:r>
            <a:endParaRPr lang="en-US" dirty="0"/>
          </a:p>
        </p:txBody>
      </p:sp>
      <p:sp>
        <p:nvSpPr>
          <p:cNvPr id="8" name="Rectangle 7"/>
          <p:cNvSpPr/>
          <p:nvPr/>
        </p:nvSpPr>
        <p:spPr>
          <a:xfrm>
            <a:off x="593304" y="5242978"/>
            <a:ext cx="7668852" cy="932117"/>
          </a:xfrm>
          <a:prstGeom prst="rect">
            <a:avLst/>
          </a:prstGeom>
        </p:spPr>
        <p:style>
          <a:lnRef idx="2">
            <a:schemeClr val="accent5"/>
          </a:lnRef>
          <a:fillRef idx="1">
            <a:schemeClr val="lt1"/>
          </a:fillRef>
          <a:effectRef idx="0">
            <a:schemeClr val="accent5"/>
          </a:effectRef>
          <a:fontRef idx="minor">
            <a:schemeClr val="dk1"/>
          </a:fontRef>
        </p:style>
        <p:txBody>
          <a:bodyPr wrap="square" lIns="130622" tIns="65311" rIns="130622" bIns="65311">
            <a:spAutoFit/>
          </a:bodyPr>
          <a:lstStyle/>
          <a:p>
            <a:pPr marL="489833" indent="-489833" algn="just">
              <a:buFont typeface="Arial" pitchFamily="34" charset="0"/>
              <a:buChar char="•"/>
            </a:pPr>
            <a:r>
              <a:rPr lang="en-US" dirty="0" smtClean="0"/>
              <a:t>The volt (V) or as joules/coulomb (J/C), </a:t>
            </a:r>
            <a:r>
              <a:rPr lang="en-US" dirty="0" err="1" smtClean="0"/>
              <a:t>newton</a:t>
            </a:r>
            <a:r>
              <a:rPr lang="en-US" dirty="0" smtClean="0"/>
              <a:t>-meter/coulomb (</a:t>
            </a:r>
            <a:r>
              <a:rPr lang="en-US" dirty="0" err="1" smtClean="0"/>
              <a:t>Nm</a:t>
            </a:r>
            <a:r>
              <a:rPr lang="en-US" dirty="0" smtClean="0"/>
              <a:t>/C) </a:t>
            </a:r>
            <a:endParaRPr lang="en-US" dirty="0"/>
          </a:p>
        </p:txBody>
      </p:sp>
      <p:sp>
        <p:nvSpPr>
          <p:cNvPr id="9" name="Rectangle 8"/>
          <p:cNvSpPr/>
          <p:nvPr/>
        </p:nvSpPr>
        <p:spPr>
          <a:xfrm>
            <a:off x="3429000" y="6299094"/>
            <a:ext cx="6858000" cy="1332226"/>
          </a:xfrm>
          <a:prstGeom prst="rect">
            <a:avLst/>
          </a:prstGeom>
        </p:spPr>
        <p:style>
          <a:lnRef idx="2">
            <a:schemeClr val="accent3"/>
          </a:lnRef>
          <a:fillRef idx="1">
            <a:schemeClr val="lt1"/>
          </a:fillRef>
          <a:effectRef idx="0">
            <a:schemeClr val="accent3"/>
          </a:effectRef>
          <a:fontRef idx="minor">
            <a:schemeClr val="dk1"/>
          </a:fontRef>
        </p:style>
        <p:txBody>
          <a:bodyPr lIns="130622" tIns="65311" rIns="130622" bIns="65311">
            <a:spAutoFit/>
          </a:bodyPr>
          <a:lstStyle/>
          <a:p>
            <a:pPr marL="489833" indent="-489833" algn="just">
              <a:buFont typeface="Arial" pitchFamily="34" charset="0"/>
              <a:buChar char="•"/>
            </a:pPr>
            <a:r>
              <a:rPr lang="en-US" dirty="0" smtClean="0"/>
              <a:t>watt or the ampere-volt (A.V) – watt-time, such as the watt-hour (</a:t>
            </a:r>
            <a:r>
              <a:rPr lang="en-US" dirty="0" err="1" smtClean="0"/>
              <a:t>W.h</a:t>
            </a:r>
            <a:r>
              <a:rPr lang="en-US" dirty="0" smtClean="0"/>
              <a:t>) or one of its multipliers such as kWh. </a:t>
            </a:r>
            <a:endParaRPr lang="en-US" dirty="0"/>
          </a:p>
        </p:txBody>
      </p:sp>
      <p:sp>
        <p:nvSpPr>
          <p:cNvPr id="10" name="Rectangle 9"/>
          <p:cNvSpPr/>
          <p:nvPr/>
        </p:nvSpPr>
        <p:spPr>
          <a:xfrm>
            <a:off x="1133364" y="8143039"/>
            <a:ext cx="8100900" cy="1332226"/>
          </a:xfrm>
          <a:prstGeom prst="rect">
            <a:avLst/>
          </a:prstGeom>
        </p:spPr>
        <p:style>
          <a:lnRef idx="2">
            <a:schemeClr val="accent6"/>
          </a:lnRef>
          <a:fillRef idx="1">
            <a:schemeClr val="lt1"/>
          </a:fillRef>
          <a:effectRef idx="0">
            <a:schemeClr val="accent6"/>
          </a:effectRef>
          <a:fontRef idx="minor">
            <a:schemeClr val="dk1"/>
          </a:fontRef>
        </p:style>
        <p:txBody>
          <a:bodyPr wrap="square" lIns="130622" tIns="65311" rIns="130622" bIns="65311">
            <a:spAutoFit/>
          </a:bodyPr>
          <a:lstStyle/>
          <a:p>
            <a:pPr marL="489833" indent="-489833" algn="just">
              <a:buFont typeface="Arial" pitchFamily="34" charset="0"/>
              <a:buChar char="•"/>
            </a:pPr>
            <a:r>
              <a:rPr lang="en-US" dirty="0" smtClean="0"/>
              <a:t>Energy density (per unit volume) is used to signify energy storage capacity in joules/cubic meter (J/m</a:t>
            </a:r>
            <a:r>
              <a:rPr lang="en-US" baseline="30000" dirty="0" smtClean="0"/>
              <a:t>3</a:t>
            </a:r>
            <a:r>
              <a:rPr lang="en-US" dirty="0" smtClean="0"/>
              <a:t>)  </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627" y="1914502"/>
            <a:ext cx="13722458" cy="2532555"/>
          </a:xfrm>
          <a:prstGeom prst="rect">
            <a:avLst/>
          </a:prstGeom>
          <a:solidFill>
            <a:schemeClr val="accent3">
              <a:lumMod val="40000"/>
              <a:lumOff val="60000"/>
            </a:schemeClr>
          </a:solidFill>
          <a:ln>
            <a:solidFill>
              <a:schemeClr val="accent1"/>
            </a:solidFill>
          </a:ln>
        </p:spPr>
        <p:txBody>
          <a:bodyPr wrap="square" lIns="130622" tIns="65311" rIns="130622" bIns="65311">
            <a:spAutoFit/>
          </a:bodyPr>
          <a:lstStyle/>
          <a:p>
            <a:pPr marL="408194" indent="-408194" algn="just">
              <a:buFont typeface="Wingdings" pitchFamily="2" charset="2"/>
              <a:buChar char="Ø"/>
            </a:pPr>
            <a:r>
              <a:rPr lang="en-US" dirty="0"/>
              <a:t>By measuring the voltage across the </a:t>
            </a:r>
            <a:r>
              <a:rPr lang="en-US" dirty="0" smtClean="0"/>
              <a:t>inductor, the </a:t>
            </a:r>
            <a:r>
              <a:rPr lang="en-US" dirty="0"/>
              <a:t>impedance can be evaluated, and since </a:t>
            </a:r>
            <a:r>
              <a:rPr lang="en-US" b="1" i="1" dirty="0"/>
              <a:t>Z </a:t>
            </a:r>
            <a:r>
              <a:rPr lang="en-US" b="1" i="1" dirty="0" smtClean="0"/>
              <a:t>=</a:t>
            </a:r>
            <a:r>
              <a:rPr lang="en-US" b="1" dirty="0" smtClean="0"/>
              <a:t> </a:t>
            </a:r>
            <a:r>
              <a:rPr lang="en-US" b="1" i="1" dirty="0"/>
              <a:t>R </a:t>
            </a:r>
            <a:r>
              <a:rPr lang="en-US" b="1" dirty="0"/>
              <a:t>+</a:t>
            </a:r>
            <a:r>
              <a:rPr lang="en-US" b="1" dirty="0" smtClean="0"/>
              <a:t> </a:t>
            </a:r>
            <a:r>
              <a:rPr lang="en-US" b="1" i="1" dirty="0" err="1"/>
              <a:t>j</a:t>
            </a:r>
            <a:r>
              <a:rPr lang="en-US" b="1" dirty="0" err="1"/>
              <a:t>w</a:t>
            </a:r>
            <a:r>
              <a:rPr lang="en-US" b="1" i="1" dirty="0" err="1"/>
              <a:t>L</a:t>
            </a:r>
            <a:r>
              <a:rPr lang="en-US" i="1" dirty="0"/>
              <a:t> </a:t>
            </a:r>
            <a:r>
              <a:rPr lang="en-US" dirty="0"/>
              <a:t>(</a:t>
            </a:r>
            <a:r>
              <a:rPr lang="en-US" i="1" dirty="0"/>
              <a:t>R </a:t>
            </a:r>
            <a:r>
              <a:rPr lang="en-US" dirty="0"/>
              <a:t>is the </a:t>
            </a:r>
            <a:r>
              <a:rPr lang="en-US" dirty="0" err="1"/>
              <a:t>ohmic</a:t>
            </a:r>
            <a:r>
              <a:rPr lang="en-US" dirty="0"/>
              <a:t> resistance </a:t>
            </a:r>
            <a:r>
              <a:rPr lang="en-US" dirty="0" smtClean="0"/>
              <a:t>and w </a:t>
            </a:r>
            <a:r>
              <a:rPr lang="en-US" dirty="0"/>
              <a:t>=</a:t>
            </a:r>
            <a:r>
              <a:rPr lang="en-US" dirty="0" smtClean="0"/>
              <a:t> 2</a:t>
            </a:r>
            <a:r>
              <a:rPr lang="el-GR" dirty="0" smtClean="0"/>
              <a:t>π</a:t>
            </a:r>
            <a:r>
              <a:rPr lang="en-US" i="1" dirty="0" smtClean="0"/>
              <a:t>f </a:t>
            </a:r>
            <a:r>
              <a:rPr lang="en-US" dirty="0"/>
              <a:t>is the angular frequency), the inductance </a:t>
            </a:r>
            <a:r>
              <a:rPr lang="en-US" i="1" dirty="0"/>
              <a:t>L </a:t>
            </a:r>
            <a:r>
              <a:rPr lang="en-US" dirty="0"/>
              <a:t>is immediately available as </a:t>
            </a:r>
            <a:r>
              <a:rPr lang="en-US" dirty="0" smtClean="0"/>
              <a:t>a measure </a:t>
            </a:r>
            <a:r>
              <a:rPr lang="en-US" dirty="0"/>
              <a:t>of the position of the coil or proximity to the surface being sensed. </a:t>
            </a:r>
            <a:endParaRPr lang="en-US" dirty="0" smtClean="0"/>
          </a:p>
          <a:p>
            <a:pPr marL="408194" indent="-408194" algn="just">
              <a:buFont typeface="Wingdings" pitchFamily="2" charset="2"/>
              <a:buChar char="Ø"/>
            </a:pPr>
            <a:r>
              <a:rPr lang="en-US" dirty="0" smtClean="0"/>
              <a:t>We assumed here </a:t>
            </a:r>
            <a:r>
              <a:rPr lang="en-US" dirty="0"/>
              <a:t>that </a:t>
            </a:r>
            <a:r>
              <a:rPr lang="en-US" i="1" dirty="0"/>
              <a:t>R </a:t>
            </a:r>
            <a:r>
              <a:rPr lang="en-US" dirty="0"/>
              <a:t>is constant, but even if it is not, the impedance in air (nothing being </a:t>
            </a:r>
            <a:r>
              <a:rPr lang="en-US" dirty="0" smtClean="0"/>
              <a:t>sensed) is </a:t>
            </a:r>
            <a:r>
              <a:rPr lang="en-US" dirty="0"/>
              <a:t>known and this can be used for </a:t>
            </a:r>
            <a:r>
              <a:rPr lang="en-US" dirty="0" smtClean="0"/>
              <a:t>calibration. </a:t>
            </a:r>
            <a:endParaRPr lang="en-IN"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566986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smtClean="0"/>
              <a:t>1. </a:t>
            </a:r>
            <a:r>
              <a:rPr lang="en-IN" b="1" i="1" dirty="0"/>
              <a:t>Inductive Proximity Sensors</a:t>
            </a:r>
            <a:r>
              <a:rPr lang="en-IN" b="1" dirty="0"/>
              <a:t> </a:t>
            </a:r>
            <a:endParaRPr lang="en-US" b="1" dirty="0"/>
          </a:p>
        </p:txBody>
      </p:sp>
      <p:sp>
        <p:nvSpPr>
          <p:cNvPr id="7" name="Rectangle 6"/>
          <p:cNvSpPr/>
          <p:nvPr/>
        </p:nvSpPr>
        <p:spPr>
          <a:xfrm>
            <a:off x="3394754" y="4552240"/>
            <a:ext cx="6858000" cy="2132445"/>
          </a:xfrm>
          <a:prstGeom prst="rect">
            <a:avLst/>
          </a:prstGeom>
          <a:solidFill>
            <a:schemeClr val="accent2">
              <a:lumMod val="20000"/>
              <a:lumOff val="80000"/>
            </a:schemeClr>
          </a:solidFill>
          <a:ln>
            <a:solidFill>
              <a:schemeClr val="accent1"/>
            </a:solidFill>
          </a:ln>
        </p:spPr>
        <p:txBody>
          <a:bodyPr lIns="130622" tIns="65311" rIns="130622" bIns="65311">
            <a:spAutoFit/>
          </a:bodyPr>
          <a:lstStyle/>
          <a:p>
            <a:pPr marL="408194" indent="-408194" algn="just">
              <a:buFont typeface="Wingdings" pitchFamily="2" charset="2"/>
              <a:buChar char="ü"/>
            </a:pPr>
            <a:r>
              <a:rPr lang="en-US" dirty="0"/>
              <a:t>The advantage of the device in </a:t>
            </a:r>
            <a:r>
              <a:rPr lang="en-US" b="1" dirty="0"/>
              <a:t>Figure 5.25 </a:t>
            </a:r>
            <a:r>
              <a:rPr lang="en-US" dirty="0"/>
              <a:t>is its simplicity, but it is a highly</a:t>
            </a:r>
            <a:br>
              <a:rPr lang="en-US" dirty="0"/>
            </a:br>
            <a:r>
              <a:rPr lang="en-US" dirty="0"/>
              <a:t>nonlinear sensor, and in practical sensors a few things are done to improve its performance. </a:t>
            </a:r>
            <a:endParaRPr lang="en-IN" dirty="0"/>
          </a:p>
        </p:txBody>
      </p:sp>
    </p:spTree>
    <p:extLst>
      <p:ext uri="{BB962C8B-B14F-4D97-AF65-F5344CB8AC3E}">
        <p14:creationId xmlns:p14="http://schemas.microsoft.com/office/powerpoint/2010/main" val="3566459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9" y="1544013"/>
            <a:ext cx="12773025" cy="4246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7283" y="5543835"/>
            <a:ext cx="2557463" cy="308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7" name="Rectangle 6"/>
          <p:cNvSpPr/>
          <p:nvPr/>
        </p:nvSpPr>
        <p:spPr>
          <a:xfrm>
            <a:off x="0" y="699120"/>
            <a:ext cx="80461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smtClean="0"/>
              <a:t>1. </a:t>
            </a:r>
            <a:r>
              <a:rPr lang="en-IN" b="1" i="1" dirty="0"/>
              <a:t>Inductive Proximity Sensors</a:t>
            </a:r>
            <a:r>
              <a:rPr lang="en-IN" b="1" dirty="0"/>
              <a:t> </a:t>
            </a:r>
            <a:r>
              <a:rPr lang="en-IN" b="1" dirty="0" smtClean="0"/>
              <a:t> - Improvements</a:t>
            </a:r>
            <a:endParaRPr lang="en-US" b="1" dirty="0"/>
          </a:p>
        </p:txBody>
      </p:sp>
      <p:sp>
        <p:nvSpPr>
          <p:cNvPr id="4" name="Rectangle 3"/>
          <p:cNvSpPr/>
          <p:nvPr/>
        </p:nvSpPr>
        <p:spPr>
          <a:xfrm>
            <a:off x="161255" y="6079352"/>
            <a:ext cx="10836026" cy="3332774"/>
          </a:xfrm>
          <a:prstGeom prst="rect">
            <a:avLst/>
          </a:prstGeom>
          <a:solidFill>
            <a:schemeClr val="accent3">
              <a:lumMod val="40000"/>
              <a:lumOff val="60000"/>
            </a:schemeClr>
          </a:solidFill>
          <a:ln>
            <a:solidFill>
              <a:schemeClr val="accent1"/>
            </a:solidFill>
          </a:ln>
        </p:spPr>
        <p:txBody>
          <a:bodyPr wrap="square" lIns="130622" tIns="65311" rIns="130622" bIns="65311">
            <a:spAutoFit/>
          </a:bodyPr>
          <a:lstStyle/>
          <a:p>
            <a:pPr marL="408194" indent="-408194" algn="just">
              <a:buFont typeface="Wingdings" pitchFamily="2" charset="2"/>
              <a:buChar char="ü"/>
            </a:pPr>
            <a:r>
              <a:rPr lang="en-US" dirty="0"/>
              <a:t>First, a ferromagnetic core is added to increase the inductance of the </a:t>
            </a:r>
            <a:r>
              <a:rPr lang="en-US" dirty="0" smtClean="0"/>
              <a:t>sensor. Most </a:t>
            </a:r>
            <a:r>
              <a:rPr lang="en-US" dirty="0"/>
              <a:t>often this is made of a ferrite </a:t>
            </a:r>
            <a:r>
              <a:rPr lang="en-US" dirty="0" smtClean="0"/>
              <a:t>material.</a:t>
            </a:r>
          </a:p>
          <a:p>
            <a:pPr marL="408194" indent="-408194" algn="just">
              <a:buFont typeface="Wingdings" pitchFamily="2" charset="2"/>
              <a:buChar char="ü"/>
            </a:pPr>
            <a:r>
              <a:rPr lang="en-US" dirty="0"/>
              <a:t>Ferrites have the advantage of being high-resistance </a:t>
            </a:r>
            <a:r>
              <a:rPr lang="en-US" dirty="0" smtClean="0"/>
              <a:t>materials.</a:t>
            </a:r>
          </a:p>
          <a:p>
            <a:pPr marL="408194" indent="-408194" algn="just">
              <a:buFont typeface="Wingdings" pitchFamily="2" charset="2"/>
              <a:buChar char="ü"/>
            </a:pPr>
            <a:r>
              <a:rPr lang="en-US" dirty="0" smtClean="0"/>
              <a:t>A shield </a:t>
            </a:r>
            <a:r>
              <a:rPr lang="en-US" dirty="0"/>
              <a:t>may be placed around the sensor to prevent sensitivity to objects on </a:t>
            </a:r>
            <a:r>
              <a:rPr lang="en-US" dirty="0" smtClean="0"/>
              <a:t>the side </a:t>
            </a:r>
            <a:r>
              <a:rPr lang="en-US" dirty="0"/>
              <a:t>of the sensor or at its </a:t>
            </a:r>
            <a:r>
              <a:rPr lang="en-US" dirty="0" smtClean="0"/>
              <a:t>back.</a:t>
            </a:r>
          </a:p>
          <a:p>
            <a:pPr marL="408194" indent="-408194" algn="just">
              <a:buFont typeface="Wingdings" pitchFamily="2" charset="2"/>
              <a:buChar char="ü"/>
            </a:pPr>
            <a:r>
              <a:rPr lang="en-US" dirty="0"/>
              <a:t>The net effect of the </a:t>
            </a:r>
            <a:r>
              <a:rPr lang="en-US" dirty="0" smtClean="0"/>
              <a:t>shield </a:t>
            </a:r>
            <a:r>
              <a:rPr lang="en-US" dirty="0"/>
              <a:t>is to </a:t>
            </a:r>
            <a:r>
              <a:rPr lang="en-US" dirty="0" smtClean="0"/>
              <a:t>project the </a:t>
            </a:r>
            <a:r>
              <a:rPr lang="en-US" dirty="0"/>
              <a:t>field in front of the sensor and hence increase both the field (inductance) and </a:t>
            </a:r>
            <a:r>
              <a:rPr lang="en-US" dirty="0" smtClean="0"/>
              <a:t>the span </a:t>
            </a:r>
            <a:r>
              <a:rPr lang="en-US" dirty="0"/>
              <a:t>of the </a:t>
            </a:r>
            <a:r>
              <a:rPr lang="en-US" dirty="0" smtClean="0"/>
              <a:t>sensor.</a:t>
            </a:r>
            <a:endParaRPr lang="en-IN" dirty="0"/>
          </a:p>
        </p:txBody>
      </p:sp>
    </p:spTree>
    <p:extLst>
      <p:ext uri="{BB962C8B-B14F-4D97-AF65-F5344CB8AC3E}">
        <p14:creationId xmlns:p14="http://schemas.microsoft.com/office/powerpoint/2010/main" val="78647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80461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smtClean="0"/>
              <a:t>1. </a:t>
            </a:r>
            <a:r>
              <a:rPr lang="en-IN" b="1" i="1" dirty="0"/>
              <a:t>Inductive Proximity Sensors</a:t>
            </a:r>
            <a:r>
              <a:rPr lang="en-IN" b="1" dirty="0"/>
              <a:t> </a:t>
            </a:r>
            <a:r>
              <a:rPr lang="en-IN" b="1" dirty="0" smtClean="0"/>
              <a:t> - Improvements</a:t>
            </a:r>
            <a:endParaRPr lang="en-US" b="1" dirty="0"/>
          </a:p>
        </p:txBody>
      </p:sp>
      <p:sp>
        <p:nvSpPr>
          <p:cNvPr id="6" name="Rectangle 5"/>
          <p:cNvSpPr/>
          <p:nvPr/>
        </p:nvSpPr>
        <p:spPr>
          <a:xfrm>
            <a:off x="0" y="1643659"/>
            <a:ext cx="13716000" cy="4132993"/>
          </a:xfrm>
          <a:prstGeom prst="rect">
            <a:avLst/>
          </a:prstGeom>
          <a:solidFill>
            <a:schemeClr val="accent5">
              <a:lumMod val="20000"/>
              <a:lumOff val="80000"/>
            </a:schemeClr>
          </a:solidFill>
          <a:ln>
            <a:solidFill>
              <a:schemeClr val="accent1"/>
            </a:solidFill>
          </a:ln>
        </p:spPr>
        <p:txBody>
          <a:bodyPr wrap="square" lIns="130622" tIns="65311" rIns="130622" bIns="65311">
            <a:spAutoFit/>
          </a:bodyPr>
          <a:lstStyle/>
          <a:p>
            <a:pPr marL="489833" indent="-489833" algn="just">
              <a:buFont typeface="Wingdings" pitchFamily="2" charset="2"/>
              <a:buChar char="Ø"/>
            </a:pPr>
            <a:r>
              <a:rPr lang="en-US" dirty="0"/>
              <a:t>In other sensors there are two coils, one serving as a reference </a:t>
            </a:r>
            <a:r>
              <a:rPr lang="en-US" dirty="0" smtClean="0"/>
              <a:t>and the </a:t>
            </a:r>
            <a:r>
              <a:rPr lang="en-US" dirty="0"/>
              <a:t>other as a sensor (</a:t>
            </a:r>
            <a:r>
              <a:rPr lang="en-US" b="1" dirty="0"/>
              <a:t>Figure 5.26b</a:t>
            </a:r>
            <a:r>
              <a:rPr lang="en-US" dirty="0"/>
              <a:t>). The reference coil’s inductance remains </a:t>
            </a:r>
            <a:r>
              <a:rPr lang="en-US" dirty="0" smtClean="0"/>
              <a:t>constant and </a:t>
            </a:r>
            <a:r>
              <a:rPr lang="en-US" dirty="0"/>
              <a:t>the two are balanced. </a:t>
            </a:r>
            <a:endParaRPr lang="en-US" dirty="0" smtClean="0"/>
          </a:p>
          <a:p>
            <a:pPr marL="489833" indent="-489833" algn="just">
              <a:buFont typeface="Wingdings" pitchFamily="2" charset="2"/>
              <a:buChar char="Ø"/>
            </a:pPr>
            <a:r>
              <a:rPr lang="en-US" dirty="0" smtClean="0"/>
              <a:t>When </a:t>
            </a:r>
            <a:r>
              <a:rPr lang="en-US" dirty="0"/>
              <a:t>a surface is sensed, the sensing coil’s </a:t>
            </a:r>
            <a:r>
              <a:rPr lang="en-US" dirty="0" smtClean="0"/>
              <a:t>inductance increases </a:t>
            </a:r>
            <a:r>
              <a:rPr lang="en-US" dirty="0"/>
              <a:t>and the imbalance between the coils serves as a measure of distance (differential sensor</a:t>
            </a:r>
            <a:r>
              <a:rPr lang="en-US" dirty="0" smtClean="0"/>
              <a:t>).</a:t>
            </a:r>
          </a:p>
          <a:p>
            <a:pPr marL="489833" indent="-489833" algn="just">
              <a:buFont typeface="Wingdings" pitchFamily="2" charset="2"/>
              <a:buChar char="Ø"/>
            </a:pPr>
            <a:endParaRPr lang="en-US" dirty="0" smtClean="0"/>
          </a:p>
          <a:p>
            <a:pPr marL="489833" indent="-489833" algn="just">
              <a:buFont typeface="Wingdings" pitchFamily="2" charset="2"/>
              <a:buChar char="Ø"/>
            </a:pPr>
            <a:r>
              <a:rPr lang="en-US" dirty="0" smtClean="0"/>
              <a:t>Other </a:t>
            </a:r>
            <a:r>
              <a:rPr lang="en-US" dirty="0"/>
              <a:t>sensors, like the one is </a:t>
            </a:r>
            <a:r>
              <a:rPr lang="en-US" b="1" dirty="0"/>
              <a:t>Figure 5.26c</a:t>
            </a:r>
            <a:r>
              <a:rPr lang="en-US" dirty="0"/>
              <a:t>, may employ a closed magnetic circuit, which tends to concentrate the magnetic field in the gaps, and usually </a:t>
            </a:r>
            <a:r>
              <a:rPr lang="en-US" dirty="0" smtClean="0"/>
              <a:t>do not </a:t>
            </a:r>
            <a:r>
              <a:rPr lang="en-US" dirty="0"/>
              <a:t>require shielding since the magnetic field is constrained within the </a:t>
            </a:r>
            <a:r>
              <a:rPr lang="en-US" dirty="0" smtClean="0"/>
              <a:t>ferromagnetic material </a:t>
            </a:r>
            <a:r>
              <a:rPr lang="en-US" dirty="0"/>
              <a:t>making up the </a:t>
            </a:r>
            <a:r>
              <a:rPr lang="en-US" dirty="0" smtClean="0"/>
              <a:t>core.</a:t>
            </a:r>
            <a:endParaRPr lang="en-IN" dirty="0"/>
          </a:p>
        </p:txBody>
      </p:sp>
    </p:spTree>
    <p:extLst>
      <p:ext uri="{BB962C8B-B14F-4D97-AF65-F5344CB8AC3E}">
        <p14:creationId xmlns:p14="http://schemas.microsoft.com/office/powerpoint/2010/main" val="1437400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80461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smtClean="0"/>
              <a:t>1. </a:t>
            </a:r>
            <a:r>
              <a:rPr lang="en-IN" b="1" i="1" dirty="0"/>
              <a:t>Inductive Proximity Sensors</a:t>
            </a:r>
            <a:r>
              <a:rPr lang="en-IN" b="1" dirty="0"/>
              <a:t> </a:t>
            </a:r>
            <a:r>
              <a:rPr lang="en-IN" b="1" dirty="0" smtClean="0"/>
              <a:t> - Improvements</a:t>
            </a:r>
            <a:endParaRPr lang="en-US" b="1"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771" y="1755236"/>
            <a:ext cx="12844463" cy="3185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8180" y="3867471"/>
            <a:ext cx="2486025" cy="177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4768" y="5746334"/>
            <a:ext cx="13770768" cy="1332226"/>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08194" indent="-408194" algn="just">
              <a:buFont typeface="Wingdings" pitchFamily="2" charset="2"/>
              <a:buChar char="Ø"/>
            </a:pPr>
            <a:r>
              <a:rPr lang="en-US" dirty="0"/>
              <a:t>In this method, the magnetic flux is viewed as a ‘‘current,’’ </a:t>
            </a:r>
            <a:r>
              <a:rPr lang="en-US" dirty="0" smtClean="0"/>
              <a:t>the term </a:t>
            </a:r>
            <a:r>
              <a:rPr lang="en-US" i="1" dirty="0"/>
              <a:t>NI </a:t>
            </a:r>
            <a:r>
              <a:rPr lang="en-US" dirty="0"/>
              <a:t>(i.e., the product of the current) and the number of turns in a coil as a ‘‘voltage</a:t>
            </a:r>
            <a:r>
              <a:rPr lang="en-US" dirty="0" smtClean="0"/>
              <a:t>,’’ and </a:t>
            </a:r>
            <a:r>
              <a:rPr lang="en-US" dirty="0"/>
              <a:t>a term called reluctance replaces the resistance in a regular </a:t>
            </a:r>
            <a:r>
              <a:rPr lang="en-US" dirty="0" smtClean="0"/>
              <a:t>circuit.</a:t>
            </a:r>
            <a:endParaRPr lang="en-IN" dirty="0"/>
          </a:p>
        </p:txBody>
      </p:sp>
      <p:sp>
        <p:nvSpPr>
          <p:cNvPr id="7" name="Rectangle 6"/>
          <p:cNvSpPr/>
          <p:nvPr/>
        </p:nvSpPr>
        <p:spPr>
          <a:xfrm>
            <a:off x="269268" y="7298146"/>
            <a:ext cx="13010964" cy="932117"/>
          </a:xfrm>
          <a:prstGeom prst="rect">
            <a:avLst/>
          </a:prstGeom>
        </p:spPr>
        <p:txBody>
          <a:bodyPr wrap="square" lIns="130622" tIns="65311" rIns="130622" bIns="65311">
            <a:spAutoFit/>
          </a:bodyPr>
          <a:lstStyle/>
          <a:p>
            <a:r>
              <a:rPr lang="en-US" dirty="0"/>
              <a:t>The reluctance of a member of the magnetic circuit </a:t>
            </a:r>
            <a:r>
              <a:rPr lang="en-US" dirty="0" smtClean="0"/>
              <a:t>of length </a:t>
            </a:r>
            <a:r>
              <a:rPr lang="en-US" i="1" dirty="0"/>
              <a:t>l</a:t>
            </a:r>
            <a:r>
              <a:rPr lang="en-US" i="1" baseline="-25000" dirty="0"/>
              <a:t>m</a:t>
            </a:r>
            <a:r>
              <a:rPr lang="en-US" i="1" dirty="0"/>
              <a:t> </a:t>
            </a:r>
            <a:r>
              <a:rPr lang="en-US" dirty="0"/>
              <a:t>[m], permeability </a:t>
            </a:r>
            <a:r>
              <a:rPr lang="el-GR" dirty="0" smtClean="0"/>
              <a:t>μ</a:t>
            </a:r>
            <a:r>
              <a:rPr lang="en-US" dirty="0" smtClean="0"/>
              <a:t> </a:t>
            </a:r>
            <a:r>
              <a:rPr lang="en-US" dirty="0"/>
              <a:t>[H/m], and cross-sectional area </a:t>
            </a:r>
            <a:r>
              <a:rPr lang="en-US" i="1" dirty="0"/>
              <a:t>S </a:t>
            </a:r>
            <a:r>
              <a:rPr lang="en-US" dirty="0"/>
              <a:t>[m</a:t>
            </a:r>
            <a:r>
              <a:rPr lang="en-US" baseline="30000" dirty="0"/>
              <a:t>2</a:t>
            </a:r>
            <a:r>
              <a:rPr lang="en-US" dirty="0"/>
              <a:t>] </a:t>
            </a:r>
            <a:r>
              <a:rPr lang="en-US" dirty="0" smtClean="0"/>
              <a:t>is, </a:t>
            </a:r>
            <a:endParaRPr lang="en-IN" dirty="0"/>
          </a:p>
        </p:txBody>
      </p:sp>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7649" y="7775105"/>
            <a:ext cx="3214688" cy="11176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1558" y="8831224"/>
            <a:ext cx="3698081" cy="1209544"/>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61256" y="8303165"/>
            <a:ext cx="4212468" cy="532007"/>
          </a:xfrm>
          <a:prstGeom prst="rect">
            <a:avLst/>
          </a:prstGeom>
        </p:spPr>
        <p:txBody>
          <a:bodyPr wrap="square" lIns="130622" tIns="65311" rIns="130622" bIns="65311">
            <a:spAutoFit/>
          </a:bodyPr>
          <a:lstStyle/>
          <a:p>
            <a:r>
              <a:rPr lang="en-US" dirty="0" smtClean="0"/>
              <a:t>The </a:t>
            </a:r>
            <a:r>
              <a:rPr lang="en-US" dirty="0"/>
              <a:t>flux in the circuit is </a:t>
            </a:r>
            <a:endParaRPr lang="en-IN" dirty="0"/>
          </a:p>
        </p:txBody>
      </p:sp>
    </p:spTree>
    <p:extLst>
      <p:ext uri="{BB962C8B-B14F-4D97-AF65-F5344CB8AC3E}">
        <p14:creationId xmlns:p14="http://schemas.microsoft.com/office/powerpoint/2010/main" val="1455827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80461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2. </a:t>
            </a:r>
            <a:r>
              <a:rPr lang="en-US" b="1" i="1" dirty="0"/>
              <a:t>Eddy Current Proximity Sensors</a:t>
            </a:r>
            <a:r>
              <a:rPr lang="en-US" b="1" dirty="0"/>
              <a:t>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928" y="2301987"/>
            <a:ext cx="5400000" cy="39945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2" y="1544014"/>
            <a:ext cx="2314575"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317940" y="2246417"/>
            <a:ext cx="2233886" cy="532007"/>
          </a:xfrm>
          <a:prstGeom prst="rect">
            <a:avLst/>
          </a:prstGeom>
        </p:spPr>
        <p:style>
          <a:lnRef idx="1">
            <a:schemeClr val="accent2"/>
          </a:lnRef>
          <a:fillRef idx="2">
            <a:schemeClr val="accent2"/>
          </a:fillRef>
          <a:effectRef idx="1">
            <a:schemeClr val="accent2"/>
          </a:effectRef>
          <a:fontRef idx="minor">
            <a:schemeClr val="dk1"/>
          </a:fontRef>
        </p:style>
        <p:txBody>
          <a:bodyPr wrap="none" lIns="130622" tIns="65311" rIns="130622" bIns="65311">
            <a:spAutoFit/>
          </a:bodyPr>
          <a:lstStyle/>
          <a:p>
            <a:r>
              <a:rPr lang="en-IN" b="1" dirty="0"/>
              <a:t>Eddy current</a:t>
            </a:r>
          </a:p>
        </p:txBody>
      </p:sp>
      <p:sp>
        <p:nvSpPr>
          <p:cNvPr id="7" name="Rectangle 6"/>
          <p:cNvSpPr/>
          <p:nvPr/>
        </p:nvSpPr>
        <p:spPr>
          <a:xfrm>
            <a:off x="6804756" y="2894819"/>
            <a:ext cx="6858000" cy="2532555"/>
          </a:xfrm>
          <a:prstGeom prst="rect">
            <a:avLst/>
          </a:prstGeom>
        </p:spPr>
        <p:style>
          <a:lnRef idx="1">
            <a:schemeClr val="accent5"/>
          </a:lnRef>
          <a:fillRef idx="2">
            <a:schemeClr val="accent5"/>
          </a:fillRef>
          <a:effectRef idx="1">
            <a:schemeClr val="accent5"/>
          </a:effectRef>
          <a:fontRef idx="minor">
            <a:schemeClr val="dk1"/>
          </a:fontRef>
        </p:style>
        <p:txBody>
          <a:bodyPr lIns="130622" tIns="65311" rIns="130622" bIns="65311">
            <a:spAutoFit/>
          </a:bodyPr>
          <a:lstStyle/>
          <a:p>
            <a:pPr algn="just"/>
            <a:r>
              <a:rPr lang="en-US" dirty="0"/>
              <a:t>Eddy currents are loops of electrical current induced within conductors by a changing magnetic field in the conductor according to Faraday's law of induction. Eddy currents flow in closed loops within conductors, in planes perpendicular to the magnetic field. </a:t>
            </a:r>
            <a:endParaRPr lang="en-IN" dirty="0"/>
          </a:p>
        </p:txBody>
      </p:sp>
      <p:sp>
        <p:nvSpPr>
          <p:cNvPr id="8" name="Rectangle 7"/>
          <p:cNvSpPr/>
          <p:nvPr/>
        </p:nvSpPr>
        <p:spPr>
          <a:xfrm>
            <a:off x="53244" y="6930211"/>
            <a:ext cx="12205356" cy="1332226"/>
          </a:xfrm>
          <a:prstGeom prst="rect">
            <a:avLst/>
          </a:prstGeom>
          <a:solidFill>
            <a:schemeClr val="accent3">
              <a:lumMod val="20000"/>
              <a:lumOff val="80000"/>
            </a:schemeClr>
          </a:solidFill>
          <a:ln>
            <a:solidFill>
              <a:schemeClr val="accent1"/>
            </a:solidFill>
          </a:ln>
        </p:spPr>
        <p:txBody>
          <a:bodyPr wrap="square" lIns="130622" tIns="65311" rIns="130622" bIns="65311">
            <a:spAutoFit/>
          </a:bodyPr>
          <a:lstStyle/>
          <a:p>
            <a:pPr marL="408194" indent="-408194" algn="just">
              <a:buFont typeface="Wingdings" pitchFamily="2" charset="2"/>
              <a:buChar char="Ø"/>
            </a:pPr>
            <a:r>
              <a:rPr lang="en-US" dirty="0"/>
              <a:t>The name eddy current comes from the fundamental property of </a:t>
            </a:r>
            <a:r>
              <a:rPr lang="en-US" dirty="0" smtClean="0"/>
              <a:t>AC magnetic </a:t>
            </a:r>
            <a:r>
              <a:rPr lang="en-US" dirty="0"/>
              <a:t>fields to induce currents in conducting media (ferromagnetic or not). This </a:t>
            </a:r>
            <a:r>
              <a:rPr lang="en-US" dirty="0" smtClean="0"/>
              <a:t>is shown </a:t>
            </a:r>
            <a:r>
              <a:rPr lang="en-US" dirty="0"/>
              <a:t>schematically in </a:t>
            </a:r>
            <a:r>
              <a:rPr lang="en-US" b="1" dirty="0"/>
              <a:t>Figure 5.29</a:t>
            </a:r>
            <a:r>
              <a:rPr lang="en-US" dirty="0"/>
              <a:t>. </a:t>
            </a:r>
            <a:endParaRPr lang="en-IN" dirty="0"/>
          </a:p>
        </p:txBody>
      </p:sp>
    </p:spTree>
    <p:extLst>
      <p:ext uri="{BB962C8B-B14F-4D97-AF65-F5344CB8AC3E}">
        <p14:creationId xmlns:p14="http://schemas.microsoft.com/office/powerpoint/2010/main" val="146263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768" y="1440955"/>
            <a:ext cx="6858000" cy="532007"/>
          </a:xfrm>
          <a:prstGeom prst="rect">
            <a:avLst/>
          </a:prstGeom>
        </p:spPr>
        <p:txBody>
          <a:bodyPr lIns="130622" tIns="65311" rIns="130622" bIns="65311">
            <a:spAutoFit/>
          </a:bodyPr>
          <a:lstStyle/>
          <a:p>
            <a:r>
              <a:rPr lang="en-US" dirty="0"/>
              <a:t>There are two related phenomena at work. </a:t>
            </a:r>
            <a:endParaRPr lang="en-IN"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80461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2. </a:t>
            </a:r>
            <a:r>
              <a:rPr lang="en-US" b="1" i="1" dirty="0"/>
              <a:t>Eddy Current Proximity Sensors</a:t>
            </a:r>
            <a:r>
              <a:rPr lang="en-US" b="1" dirty="0"/>
              <a:t> </a:t>
            </a:r>
          </a:p>
        </p:txBody>
      </p:sp>
      <p:sp>
        <p:nvSpPr>
          <p:cNvPr id="7" name="Rectangle 6"/>
          <p:cNvSpPr/>
          <p:nvPr/>
        </p:nvSpPr>
        <p:spPr>
          <a:xfrm>
            <a:off x="0" y="2072071"/>
            <a:ext cx="13716000" cy="1332226"/>
          </a:xfrm>
          <a:prstGeom prst="rect">
            <a:avLst/>
          </a:prstGeom>
          <a:solidFill>
            <a:srgbClr val="FFE1FF"/>
          </a:solidFill>
          <a:ln>
            <a:solidFill>
              <a:srgbClr val="00B050"/>
            </a:solidFill>
          </a:ln>
        </p:spPr>
        <p:txBody>
          <a:bodyPr wrap="square" lIns="130622" tIns="65311" rIns="130622" bIns="65311">
            <a:spAutoFit/>
          </a:bodyPr>
          <a:lstStyle/>
          <a:p>
            <a:pPr marL="408194" indent="-408194" algn="just">
              <a:buFont typeface="Wingdings" pitchFamily="2" charset="2"/>
              <a:buChar char="Ø"/>
            </a:pPr>
            <a:r>
              <a:rPr lang="en-US" dirty="0" smtClean="0"/>
              <a:t>The currents </a:t>
            </a:r>
            <a:r>
              <a:rPr lang="en-US" dirty="0"/>
              <a:t>produced in the conductor, called eddy currents because they flow in </a:t>
            </a:r>
            <a:r>
              <a:rPr lang="en-US" dirty="0" smtClean="0"/>
              <a:t>closed loops</a:t>
            </a:r>
            <a:r>
              <a:rPr lang="en-US" dirty="0"/>
              <a:t>, cause a field that opposes the original field that produces them (Lenz’s law). </a:t>
            </a:r>
            <a:r>
              <a:rPr lang="en-US" dirty="0" smtClean="0"/>
              <a:t>This field </a:t>
            </a:r>
            <a:r>
              <a:rPr lang="en-US" dirty="0"/>
              <a:t>reduces the net flux through the sensor’s coil. </a:t>
            </a:r>
            <a:endParaRPr lang="en-IN" dirty="0"/>
          </a:p>
        </p:txBody>
      </p:sp>
      <p:sp>
        <p:nvSpPr>
          <p:cNvPr id="8" name="Rectangle 7"/>
          <p:cNvSpPr/>
          <p:nvPr/>
        </p:nvSpPr>
        <p:spPr>
          <a:xfrm>
            <a:off x="0" y="3550636"/>
            <a:ext cx="13716000" cy="1332226"/>
          </a:xfrm>
          <a:prstGeom prst="rect">
            <a:avLst/>
          </a:prstGeom>
          <a:solidFill>
            <a:srgbClr val="FFE1FF"/>
          </a:solidFill>
          <a:ln>
            <a:solidFill>
              <a:srgbClr val="00B050"/>
            </a:solidFill>
          </a:ln>
        </p:spPr>
        <p:txBody>
          <a:bodyPr wrap="square" lIns="130622" tIns="65311" rIns="130622" bIns="65311">
            <a:spAutoFit/>
          </a:bodyPr>
          <a:lstStyle/>
          <a:p>
            <a:pPr marL="408194" indent="-408194" algn="just">
              <a:buFont typeface="Wingdings" pitchFamily="2" charset="2"/>
              <a:buChar char="Ø"/>
            </a:pPr>
            <a:r>
              <a:rPr lang="en-US" dirty="0"/>
              <a:t>Second, the currents flowing in </a:t>
            </a:r>
            <a:r>
              <a:rPr lang="en-US" dirty="0" smtClean="0"/>
              <a:t>the conductor </a:t>
            </a:r>
            <a:r>
              <a:rPr lang="en-US" dirty="0"/>
              <a:t>being sensed dissipate power. The sensing coil is now forced to supply </a:t>
            </a:r>
            <a:r>
              <a:rPr lang="en-US" dirty="0" smtClean="0"/>
              <a:t>more power </a:t>
            </a:r>
            <a:r>
              <a:rPr lang="en-US" dirty="0"/>
              <a:t>than it would otherwise supply and hence, given a constant current, its </a:t>
            </a:r>
            <a:r>
              <a:rPr lang="en-US" dirty="0" smtClean="0"/>
              <a:t>effective resistance </a:t>
            </a:r>
            <a:r>
              <a:rPr lang="en-US" dirty="0"/>
              <a:t>increases. </a:t>
            </a:r>
            <a:endParaRPr lang="en-IN" dirty="0"/>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650208" y="5090102"/>
            <a:ext cx="10415588" cy="57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1226" y="6152600"/>
            <a:ext cx="13716000" cy="932117"/>
          </a:xfrm>
          <a:prstGeom prst="rect">
            <a:avLst/>
          </a:prstGeom>
        </p:spPr>
        <p:txBody>
          <a:bodyPr lIns="130622" tIns="65311" rIns="130622" bIns="65311">
            <a:spAutoFit/>
          </a:bodyPr>
          <a:lstStyle/>
          <a:p>
            <a:pPr algn="just"/>
            <a:r>
              <a:rPr lang="en-US" dirty="0"/>
              <a:t>An AC magnetic field penetrating into a conducting </a:t>
            </a:r>
            <a:r>
              <a:rPr lang="en-US" dirty="0" smtClean="0"/>
              <a:t>medium is </a:t>
            </a:r>
            <a:r>
              <a:rPr lang="en-US" dirty="0"/>
              <a:t>attenuated exponentially from the surface inward (and so are the eddy currents </a:t>
            </a:r>
            <a:r>
              <a:rPr lang="en-US" dirty="0" smtClean="0"/>
              <a:t>and other </a:t>
            </a:r>
            <a:r>
              <a:rPr lang="en-US" dirty="0"/>
              <a:t>related quantities): </a:t>
            </a:r>
            <a:endParaRPr lang="en-IN"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1556" y="7046907"/>
            <a:ext cx="7128000" cy="75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768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44041"/>
            <a:ext cx="13716000" cy="4068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80461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2. </a:t>
            </a:r>
            <a:r>
              <a:rPr lang="en-US" b="1" i="1" dirty="0"/>
              <a:t>Eddy Current Proximity Sensors</a:t>
            </a:r>
            <a:r>
              <a:rPr lang="en-US" b="1" dirty="0"/>
              <a:t> </a:t>
            </a:r>
          </a:p>
        </p:txBody>
      </p:sp>
    </p:spTree>
    <p:extLst>
      <p:ext uri="{BB962C8B-B14F-4D97-AF65-F5344CB8AC3E}">
        <p14:creationId xmlns:p14="http://schemas.microsoft.com/office/powerpoint/2010/main" val="3206635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257" y="1544014"/>
            <a:ext cx="7172325" cy="49034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80461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2. </a:t>
            </a:r>
            <a:r>
              <a:rPr lang="en-US" b="1" i="1" dirty="0"/>
              <a:t>Eddy Current Proximity Sensors</a:t>
            </a:r>
            <a:r>
              <a:rPr lang="en-US" b="1" dirty="0"/>
              <a:t> </a:t>
            </a:r>
          </a:p>
        </p:txBody>
      </p:sp>
      <p:sp>
        <p:nvSpPr>
          <p:cNvPr id="4" name="Rectangle 3"/>
          <p:cNvSpPr/>
          <p:nvPr/>
        </p:nvSpPr>
        <p:spPr>
          <a:xfrm>
            <a:off x="952798" y="6613376"/>
            <a:ext cx="5589240" cy="532007"/>
          </a:xfrm>
          <a:prstGeom prst="rect">
            <a:avLst/>
          </a:prstGeom>
        </p:spPr>
        <p:txBody>
          <a:bodyPr wrap="square" lIns="130622" tIns="65311" rIns="130622" bIns="65311">
            <a:spAutoFit/>
          </a:bodyPr>
          <a:lstStyle/>
          <a:p>
            <a:r>
              <a:rPr lang="en-IN" b="1" dirty="0"/>
              <a:t>Inductive </a:t>
            </a:r>
            <a:r>
              <a:rPr lang="en-IN" b="1" dirty="0" smtClean="0"/>
              <a:t>proximity sensors </a:t>
            </a:r>
            <a:endParaRPr lang="en-IN" b="1" dirty="0"/>
          </a:p>
        </p:txBody>
      </p:sp>
      <p:sp>
        <p:nvSpPr>
          <p:cNvPr id="7" name="Rectangle 6"/>
          <p:cNvSpPr/>
          <p:nvPr/>
        </p:nvSpPr>
        <p:spPr>
          <a:xfrm>
            <a:off x="6912768" y="5134813"/>
            <a:ext cx="6858000" cy="4132993"/>
          </a:xfrm>
          <a:prstGeom prst="rect">
            <a:avLst/>
          </a:prstGeom>
          <a:solidFill>
            <a:schemeClr val="accent3">
              <a:lumMod val="20000"/>
              <a:lumOff val="80000"/>
            </a:schemeClr>
          </a:solidFill>
          <a:ln>
            <a:solidFill>
              <a:srgbClr val="00B050"/>
            </a:solidFill>
          </a:ln>
        </p:spPr>
        <p:txBody>
          <a:bodyPr lIns="130622" tIns="65311" rIns="130622" bIns="65311">
            <a:spAutoFit/>
          </a:bodyPr>
          <a:lstStyle/>
          <a:p>
            <a:pPr marL="408194" indent="-408194" algn="just">
              <a:buFont typeface="Wingdings" pitchFamily="2" charset="2"/>
              <a:buChar char="Ø"/>
            </a:pPr>
            <a:r>
              <a:rPr lang="en-US" dirty="0"/>
              <a:t>A proximity sensor (either capacitive or inductive) can be used to sense distance. </a:t>
            </a:r>
            <a:endParaRPr lang="en-US" dirty="0" smtClean="0"/>
          </a:p>
          <a:p>
            <a:pPr marL="408194" indent="-408194" algn="just">
              <a:buFont typeface="Wingdings" pitchFamily="2" charset="2"/>
              <a:buChar char="Ø"/>
            </a:pPr>
            <a:r>
              <a:rPr lang="en-US" dirty="0" smtClean="0"/>
              <a:t>However</a:t>
            </a:r>
            <a:r>
              <a:rPr lang="en-US" dirty="0"/>
              <a:t>, except for very short distances, their transfer function is much </a:t>
            </a:r>
            <a:r>
              <a:rPr lang="en-US" dirty="0" smtClean="0"/>
              <a:t>too nonlinear </a:t>
            </a:r>
            <a:r>
              <a:rPr lang="en-US" dirty="0"/>
              <a:t>and their span too small to be effective for this purpose. </a:t>
            </a:r>
            <a:endParaRPr lang="en-US" dirty="0" smtClean="0"/>
          </a:p>
          <a:p>
            <a:pPr marL="408194" indent="-408194" algn="just">
              <a:buFont typeface="Wingdings" pitchFamily="2" charset="2"/>
              <a:buChar char="Ø"/>
            </a:pPr>
            <a:r>
              <a:rPr lang="en-US" dirty="0" smtClean="0"/>
              <a:t>For </a:t>
            </a:r>
            <a:r>
              <a:rPr lang="en-US" dirty="0"/>
              <a:t>this </a:t>
            </a:r>
            <a:r>
              <a:rPr lang="en-US" dirty="0" smtClean="0"/>
              <a:t>reason proximity </a:t>
            </a:r>
            <a:r>
              <a:rPr lang="en-US" dirty="0"/>
              <a:t>sensors are often used as switches to provide a clear indication when a </a:t>
            </a:r>
            <a:r>
              <a:rPr lang="en-US" dirty="0" smtClean="0"/>
              <a:t>certain, preset </a:t>
            </a:r>
            <a:r>
              <a:rPr lang="en-US" dirty="0"/>
              <a:t>distance is reached. </a:t>
            </a:r>
            <a:endParaRPr lang="en-IN" dirty="0"/>
          </a:p>
        </p:txBody>
      </p:sp>
    </p:spTree>
    <p:extLst>
      <p:ext uri="{BB962C8B-B14F-4D97-AF65-F5344CB8AC3E}">
        <p14:creationId xmlns:p14="http://schemas.microsoft.com/office/powerpoint/2010/main" val="12076278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44" y="1604295"/>
            <a:ext cx="6686550" cy="49034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80461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2. </a:t>
            </a:r>
            <a:r>
              <a:rPr lang="en-US" b="1" i="1" dirty="0"/>
              <a:t>Eddy Current Proximity Sensors</a:t>
            </a:r>
            <a:r>
              <a:rPr lang="en-US" b="1" dirty="0"/>
              <a:t> </a:t>
            </a:r>
          </a:p>
        </p:txBody>
      </p:sp>
      <p:sp>
        <p:nvSpPr>
          <p:cNvPr id="4" name="Rectangle 3"/>
          <p:cNvSpPr/>
          <p:nvPr/>
        </p:nvSpPr>
        <p:spPr>
          <a:xfrm>
            <a:off x="6912768" y="1860850"/>
            <a:ext cx="6858000" cy="3732883"/>
          </a:xfrm>
          <a:prstGeom prst="rect">
            <a:avLst/>
          </a:prstGeom>
        </p:spPr>
        <p:style>
          <a:lnRef idx="1">
            <a:schemeClr val="accent5"/>
          </a:lnRef>
          <a:fillRef idx="2">
            <a:schemeClr val="accent5"/>
          </a:fillRef>
          <a:effectRef idx="1">
            <a:schemeClr val="accent5"/>
          </a:effectRef>
          <a:fontRef idx="minor">
            <a:schemeClr val="dk1"/>
          </a:fontRef>
        </p:style>
        <p:txBody>
          <a:bodyPr lIns="130622" tIns="65311" rIns="130622" bIns="65311">
            <a:spAutoFit/>
          </a:bodyPr>
          <a:lstStyle/>
          <a:p>
            <a:r>
              <a:rPr lang="en-US" b="1" dirty="0"/>
              <a:t>Eddy </a:t>
            </a:r>
            <a:r>
              <a:rPr lang="en-US" b="1" dirty="0" smtClean="0"/>
              <a:t>current sensors:</a:t>
            </a:r>
          </a:p>
          <a:p>
            <a:endParaRPr lang="en-US" dirty="0" smtClean="0"/>
          </a:p>
          <a:p>
            <a:r>
              <a:rPr lang="en-US" b="1" dirty="0" smtClean="0"/>
              <a:t>Top: </a:t>
            </a:r>
          </a:p>
          <a:p>
            <a:pPr algn="just"/>
            <a:r>
              <a:rPr lang="en-US" dirty="0" smtClean="0">
                <a:solidFill>
                  <a:srgbClr val="7030A0"/>
                </a:solidFill>
              </a:rPr>
              <a:t>100 </a:t>
            </a:r>
            <a:r>
              <a:rPr lang="en-US" dirty="0">
                <a:solidFill>
                  <a:srgbClr val="7030A0"/>
                </a:solidFill>
              </a:rPr>
              <a:t>kHz </a:t>
            </a:r>
            <a:r>
              <a:rPr lang="en-US" dirty="0" smtClean="0">
                <a:solidFill>
                  <a:srgbClr val="7030A0"/>
                </a:solidFill>
              </a:rPr>
              <a:t>absolute sensor </a:t>
            </a:r>
            <a:r>
              <a:rPr lang="en-US" dirty="0">
                <a:solidFill>
                  <a:srgbClr val="7030A0"/>
                </a:solidFill>
              </a:rPr>
              <a:t>embedded in</a:t>
            </a:r>
            <a:br>
              <a:rPr lang="en-US" dirty="0">
                <a:solidFill>
                  <a:srgbClr val="7030A0"/>
                </a:solidFill>
              </a:rPr>
            </a:br>
            <a:r>
              <a:rPr lang="en-US" dirty="0">
                <a:solidFill>
                  <a:srgbClr val="7030A0"/>
                </a:solidFill>
              </a:rPr>
              <a:t>a dielectric medium</a:t>
            </a:r>
            <a:r>
              <a:rPr lang="en-US" dirty="0" smtClean="0">
                <a:solidFill>
                  <a:srgbClr val="7030A0"/>
                </a:solidFill>
              </a:rPr>
              <a:t>.</a:t>
            </a:r>
          </a:p>
          <a:p>
            <a:pPr algn="just"/>
            <a:endParaRPr lang="en-US" dirty="0" smtClean="0">
              <a:solidFill>
                <a:srgbClr val="7030A0"/>
              </a:solidFill>
            </a:endParaRPr>
          </a:p>
          <a:p>
            <a:r>
              <a:rPr lang="en-US" b="1" dirty="0" smtClean="0"/>
              <a:t>Bottom</a:t>
            </a:r>
            <a:r>
              <a:rPr lang="en-US" b="1" dirty="0"/>
              <a:t>: </a:t>
            </a:r>
            <a:endParaRPr lang="en-US" b="1" dirty="0" smtClean="0"/>
          </a:p>
          <a:p>
            <a:r>
              <a:rPr lang="en-US" dirty="0" smtClean="0">
                <a:solidFill>
                  <a:srgbClr val="0070C0"/>
                </a:solidFill>
              </a:rPr>
              <a:t>400 kHz differential sensor embedded </a:t>
            </a:r>
            <a:r>
              <a:rPr lang="en-US" dirty="0">
                <a:solidFill>
                  <a:srgbClr val="0070C0"/>
                </a:solidFill>
              </a:rPr>
              <a:t>in </a:t>
            </a:r>
            <a:r>
              <a:rPr lang="en-US" dirty="0" smtClean="0">
                <a:solidFill>
                  <a:srgbClr val="0070C0"/>
                </a:solidFill>
              </a:rPr>
              <a:t>ferrite.</a:t>
            </a:r>
            <a:r>
              <a:rPr lang="en-US" dirty="0" smtClean="0"/>
              <a:t> </a:t>
            </a:r>
            <a:endParaRPr lang="en-IN" dirty="0"/>
          </a:p>
        </p:txBody>
      </p:sp>
    </p:spTree>
    <p:extLst>
      <p:ext uri="{BB962C8B-B14F-4D97-AF65-F5344CB8AC3E}">
        <p14:creationId xmlns:p14="http://schemas.microsoft.com/office/powerpoint/2010/main" val="4249420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01" y="2577466"/>
            <a:ext cx="6686550" cy="49034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804613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i="1" dirty="0" smtClean="0"/>
              <a:t>2. </a:t>
            </a:r>
            <a:r>
              <a:rPr lang="en-US" b="1" i="1" dirty="0"/>
              <a:t>Eddy Current Proximity Sensors</a:t>
            </a:r>
            <a:r>
              <a:rPr lang="en-US" b="1" dirty="0"/>
              <a:t> </a:t>
            </a:r>
          </a:p>
        </p:txBody>
      </p:sp>
      <p:sp>
        <p:nvSpPr>
          <p:cNvPr id="4" name="Rectangle 3"/>
          <p:cNvSpPr/>
          <p:nvPr/>
        </p:nvSpPr>
        <p:spPr>
          <a:xfrm>
            <a:off x="6966012" y="2853934"/>
            <a:ext cx="6858000" cy="4533102"/>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a:spAutoFit/>
          </a:bodyPr>
          <a:lstStyle/>
          <a:p>
            <a:r>
              <a:rPr lang="en-US" b="1" dirty="0"/>
              <a:t>Eddy </a:t>
            </a:r>
            <a:r>
              <a:rPr lang="en-US" b="1" dirty="0" smtClean="0"/>
              <a:t>current sensors </a:t>
            </a:r>
            <a:r>
              <a:rPr lang="en-US" b="1" dirty="0"/>
              <a:t>(</a:t>
            </a:r>
            <a:r>
              <a:rPr lang="en-US" b="1" dirty="0" smtClean="0"/>
              <a:t>differential) for </a:t>
            </a:r>
            <a:r>
              <a:rPr lang="en-US" b="1" dirty="0"/>
              <a:t>the detection </a:t>
            </a:r>
            <a:r>
              <a:rPr lang="en-US" b="1" dirty="0" smtClean="0"/>
              <a:t>of flaws </a:t>
            </a:r>
            <a:r>
              <a:rPr lang="en-US" b="1" dirty="0"/>
              <a:t>in tubing. </a:t>
            </a:r>
            <a:endParaRPr lang="en-US" b="1" dirty="0" smtClean="0"/>
          </a:p>
          <a:p>
            <a:endParaRPr lang="en-US" dirty="0" smtClean="0"/>
          </a:p>
          <a:p>
            <a:r>
              <a:rPr lang="en-US" b="1" dirty="0" smtClean="0"/>
              <a:t>Top</a:t>
            </a:r>
            <a:r>
              <a:rPr lang="en-US" b="1" dirty="0"/>
              <a:t>:</a:t>
            </a:r>
            <a:r>
              <a:rPr lang="en-US" dirty="0"/>
              <a:t/>
            </a:r>
            <a:br>
              <a:rPr lang="en-US" dirty="0"/>
            </a:br>
            <a:r>
              <a:rPr lang="en-US" dirty="0">
                <a:solidFill>
                  <a:srgbClr val="FF00FF"/>
                </a:solidFill>
              </a:rPr>
              <a:t>19 mm, 100 </a:t>
            </a:r>
            <a:r>
              <a:rPr lang="en-US" dirty="0" smtClean="0">
                <a:solidFill>
                  <a:srgbClr val="FF00FF"/>
                </a:solidFill>
              </a:rPr>
              <a:t>kHz sensor </a:t>
            </a:r>
            <a:r>
              <a:rPr lang="en-US" dirty="0">
                <a:solidFill>
                  <a:srgbClr val="FF00FF"/>
                </a:solidFill>
              </a:rPr>
              <a:t>for </a:t>
            </a:r>
            <a:r>
              <a:rPr lang="en-US" dirty="0" smtClean="0">
                <a:solidFill>
                  <a:srgbClr val="FF00FF"/>
                </a:solidFill>
              </a:rPr>
              <a:t>stainless steel </a:t>
            </a:r>
            <a:r>
              <a:rPr lang="en-US" dirty="0">
                <a:solidFill>
                  <a:srgbClr val="FF00FF"/>
                </a:solidFill>
              </a:rPr>
              <a:t>tubing </a:t>
            </a:r>
            <a:r>
              <a:rPr lang="en-US" dirty="0" smtClean="0">
                <a:solidFill>
                  <a:srgbClr val="FF00FF"/>
                </a:solidFill>
              </a:rPr>
              <a:t>in nuclear </a:t>
            </a:r>
            <a:r>
              <a:rPr lang="en-US" dirty="0">
                <a:solidFill>
                  <a:srgbClr val="FF00FF"/>
                </a:solidFill>
              </a:rPr>
              <a:t>power </a:t>
            </a:r>
            <a:r>
              <a:rPr lang="en-US" dirty="0" smtClean="0">
                <a:solidFill>
                  <a:srgbClr val="FF00FF"/>
                </a:solidFill>
              </a:rPr>
              <a:t>plant steam </a:t>
            </a:r>
            <a:r>
              <a:rPr lang="en-US" dirty="0">
                <a:solidFill>
                  <a:srgbClr val="FF00FF"/>
                </a:solidFill>
              </a:rPr>
              <a:t>generators</a:t>
            </a:r>
            <a:r>
              <a:rPr lang="en-US" dirty="0" smtClean="0">
                <a:solidFill>
                  <a:srgbClr val="FF00FF"/>
                </a:solidFill>
              </a:rPr>
              <a:t>.</a:t>
            </a:r>
          </a:p>
          <a:p>
            <a:r>
              <a:rPr lang="en-US" dirty="0"/>
              <a:t/>
            </a:r>
            <a:br>
              <a:rPr lang="en-US" dirty="0"/>
            </a:br>
            <a:r>
              <a:rPr lang="en-US" b="1" dirty="0"/>
              <a:t>Bottom: </a:t>
            </a:r>
            <a:endParaRPr lang="en-US" b="1" dirty="0" smtClean="0"/>
          </a:p>
          <a:p>
            <a:r>
              <a:rPr lang="en-US" b="1" dirty="0" smtClean="0">
                <a:solidFill>
                  <a:srgbClr val="FFFF00"/>
                </a:solidFill>
              </a:rPr>
              <a:t>8 mm, 200 </a:t>
            </a:r>
            <a:r>
              <a:rPr lang="en-US" b="1" dirty="0">
                <a:solidFill>
                  <a:srgbClr val="FFFF00"/>
                </a:solidFill>
              </a:rPr>
              <a:t>kHz sensor </a:t>
            </a:r>
            <a:r>
              <a:rPr lang="en-US" b="1" dirty="0" smtClean="0">
                <a:solidFill>
                  <a:srgbClr val="FFFF00"/>
                </a:solidFill>
              </a:rPr>
              <a:t>for air </a:t>
            </a:r>
            <a:r>
              <a:rPr lang="en-US" b="1" dirty="0">
                <a:solidFill>
                  <a:srgbClr val="FFFF00"/>
                </a:solidFill>
              </a:rPr>
              <a:t>conditioning</a:t>
            </a:r>
            <a:br>
              <a:rPr lang="en-US" b="1" dirty="0">
                <a:solidFill>
                  <a:srgbClr val="FFFF00"/>
                </a:solidFill>
              </a:rPr>
            </a:br>
            <a:r>
              <a:rPr lang="en-US" b="1" dirty="0">
                <a:solidFill>
                  <a:srgbClr val="FFFF00"/>
                </a:solidFill>
              </a:rPr>
              <a:t>tubing. </a:t>
            </a:r>
            <a:endParaRPr lang="en-IN" b="1" dirty="0">
              <a:solidFill>
                <a:srgbClr val="FFFF00"/>
              </a:solidFill>
            </a:endParaRPr>
          </a:p>
        </p:txBody>
      </p:sp>
    </p:spTree>
    <p:extLst>
      <p:ext uri="{BB962C8B-B14F-4D97-AF65-F5344CB8AC3E}">
        <p14:creationId xmlns:p14="http://schemas.microsoft.com/office/powerpoint/2010/main" val="44205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9390" y="-40163"/>
            <a:ext cx="11773307" cy="578174"/>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900" b="1" dirty="0" smtClean="0"/>
              <a:t>UNITS</a:t>
            </a:r>
            <a:endParaRPr lang="en-IN" sz="2900" b="1" dirty="0"/>
          </a:p>
        </p:txBody>
      </p:sp>
      <p:sp>
        <p:nvSpPr>
          <p:cNvPr id="5" name="Rectangle 4"/>
          <p:cNvSpPr/>
          <p:nvPr/>
        </p:nvSpPr>
        <p:spPr>
          <a:xfrm>
            <a:off x="0" y="910343"/>
            <a:ext cx="2240868"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Units:</a:t>
            </a:r>
            <a:endParaRPr lang="en-US" b="1" dirty="0"/>
          </a:p>
        </p:txBody>
      </p:sp>
      <p:sp>
        <p:nvSpPr>
          <p:cNvPr id="8" name="Rectangle 7"/>
          <p:cNvSpPr/>
          <p:nvPr/>
        </p:nvSpPr>
        <p:spPr>
          <a:xfrm>
            <a:off x="2429508" y="2283296"/>
            <a:ext cx="6858000" cy="5333322"/>
          </a:xfrm>
          <a:prstGeom prst="rect">
            <a:avLst/>
          </a:prstGeom>
        </p:spPr>
        <p:txBody>
          <a:bodyPr lIns="130622" tIns="65311" rIns="130622" bIns="65311">
            <a:spAutoFit/>
          </a:bodyPr>
          <a:lstStyle/>
          <a:p>
            <a:pPr marL="489833" indent="-489833">
              <a:buFont typeface="Wingdings" pitchFamily="2" charset="2"/>
              <a:buChar char="ü"/>
            </a:pPr>
            <a:r>
              <a:rPr lang="en-US" b="1" dirty="0" smtClean="0"/>
              <a:t>Resistance</a:t>
            </a:r>
            <a:r>
              <a:rPr lang="en-US" dirty="0" smtClean="0"/>
              <a:t>  </a:t>
            </a:r>
          </a:p>
          <a:p>
            <a:pPr marL="489833" indent="-489833">
              <a:buFont typeface="Wingdings" pitchFamily="2" charset="2"/>
              <a:buChar char="ü"/>
            </a:pPr>
            <a:r>
              <a:rPr lang="en-US" b="1" dirty="0" smtClean="0"/>
              <a:t>Conductivity</a:t>
            </a:r>
          </a:p>
          <a:p>
            <a:pPr marL="489833" indent="-489833">
              <a:buFont typeface="Wingdings" pitchFamily="2" charset="2"/>
              <a:buChar char="ü"/>
            </a:pPr>
            <a:r>
              <a:rPr lang="en-US" b="1" dirty="0" smtClean="0"/>
              <a:t>Electric permittivity </a:t>
            </a:r>
            <a:r>
              <a:rPr lang="en-US" dirty="0" smtClean="0"/>
              <a:t>and </a:t>
            </a:r>
            <a:r>
              <a:rPr lang="en-US" b="1" dirty="0" smtClean="0"/>
              <a:t>magnetic permeability (</a:t>
            </a:r>
            <a:r>
              <a:rPr lang="en-US" dirty="0" smtClean="0"/>
              <a:t>ratio between magnetic flux density and magnetic field intensity</a:t>
            </a:r>
            <a:r>
              <a:rPr lang="en-US" b="1" dirty="0" smtClean="0"/>
              <a:t>)</a:t>
            </a:r>
          </a:p>
          <a:p>
            <a:pPr marL="489833" indent="-489833">
              <a:buFont typeface="Wingdings" pitchFamily="2" charset="2"/>
              <a:buChar char="ü"/>
            </a:pPr>
            <a:r>
              <a:rPr lang="en-US" b="1" dirty="0" smtClean="0"/>
              <a:t>Capacitance</a:t>
            </a:r>
            <a:r>
              <a:rPr lang="en-US" dirty="0" smtClean="0"/>
              <a:t> </a:t>
            </a:r>
          </a:p>
          <a:p>
            <a:pPr marL="489833" indent="-489833">
              <a:buFont typeface="Wingdings" pitchFamily="2" charset="2"/>
              <a:buChar char="ü"/>
            </a:pPr>
            <a:r>
              <a:rPr lang="en-US" b="1" dirty="0" smtClean="0"/>
              <a:t>Electric field intensity</a:t>
            </a:r>
            <a:r>
              <a:rPr lang="en-US" dirty="0" smtClean="0"/>
              <a:t> </a:t>
            </a:r>
          </a:p>
          <a:p>
            <a:pPr marL="489833" indent="-489833">
              <a:buFont typeface="Wingdings" pitchFamily="2" charset="2"/>
              <a:buChar char="ü"/>
            </a:pPr>
            <a:r>
              <a:rPr lang="en-US" b="1" dirty="0" smtClean="0"/>
              <a:t>Electric flux density</a:t>
            </a:r>
            <a:r>
              <a:rPr lang="en-US" dirty="0" smtClean="0"/>
              <a:t> (product of the electric field intensity and permittivity)</a:t>
            </a:r>
          </a:p>
          <a:p>
            <a:pPr marL="489833" indent="-489833">
              <a:buFont typeface="Wingdings" pitchFamily="2" charset="2"/>
              <a:buChar char="ü"/>
            </a:pPr>
            <a:r>
              <a:rPr lang="en-US" b="1" dirty="0" smtClean="0"/>
              <a:t>Magnetic flux density</a:t>
            </a:r>
            <a:r>
              <a:rPr lang="en-US" dirty="0" smtClean="0"/>
              <a:t> </a:t>
            </a:r>
          </a:p>
          <a:p>
            <a:pPr marL="489833" indent="-489833">
              <a:buFont typeface="Wingdings" pitchFamily="2" charset="2"/>
              <a:buChar char="ü"/>
            </a:pPr>
            <a:r>
              <a:rPr lang="en-US" b="1" dirty="0" smtClean="0"/>
              <a:t>Inductance</a:t>
            </a:r>
            <a:r>
              <a:rPr lang="en-US" dirty="0" smtClean="0"/>
              <a:t>  (The ratio of magnetic flux and current )</a:t>
            </a:r>
          </a:p>
          <a:p>
            <a:pPr marL="489833" indent="-489833">
              <a:buFont typeface="Wingdings" pitchFamily="2" charset="2"/>
              <a:buChar char="ü"/>
            </a:pPr>
            <a:r>
              <a:rPr lang="en-US" b="1" dirty="0" smtClean="0"/>
              <a:t>Magnetic reluctance </a:t>
            </a:r>
            <a:r>
              <a:rPr lang="en-US" dirty="0" smtClean="0"/>
              <a:t>or </a:t>
            </a:r>
            <a:r>
              <a:rPr lang="en-US" b="1" dirty="0" err="1" smtClean="0"/>
              <a:t>reluctivity</a:t>
            </a:r>
            <a:r>
              <a:rPr lang="en-US" dirty="0" smtClean="0"/>
              <a:t> </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1085444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smtClean="0"/>
              <a:t>3. </a:t>
            </a:r>
            <a:r>
              <a:rPr lang="en-IN" b="1" i="1" dirty="0"/>
              <a:t>Position and Displacement Sensing: Variable </a:t>
            </a:r>
            <a:r>
              <a:rPr lang="en-IN" b="1" i="1" dirty="0" smtClean="0"/>
              <a:t>Inductance Sensors</a:t>
            </a:r>
            <a:r>
              <a:rPr lang="en-IN" b="1" dirty="0" smtClean="0"/>
              <a:t> </a:t>
            </a:r>
            <a:endParaRPr lang="en-US" b="1" dirty="0"/>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3365" y="2895719"/>
            <a:ext cx="2071688" cy="86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44" y="1332790"/>
            <a:ext cx="13500000" cy="3430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6609" y="1441493"/>
            <a:ext cx="2071688" cy="86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5970" y="5177392"/>
            <a:ext cx="13553244" cy="4132993"/>
          </a:xfrm>
          <a:prstGeom prst="rect">
            <a:avLst/>
          </a:prstGeom>
          <a:solidFill>
            <a:schemeClr val="accent3">
              <a:lumMod val="20000"/>
              <a:lumOff val="80000"/>
            </a:schemeClr>
          </a:solidFill>
          <a:ln>
            <a:solidFill>
              <a:srgbClr val="00B050"/>
            </a:solidFill>
          </a:ln>
        </p:spPr>
        <p:txBody>
          <a:bodyPr wrap="square" lIns="130622" tIns="65311" rIns="130622" bIns="65311">
            <a:spAutoFit/>
          </a:bodyPr>
          <a:lstStyle/>
          <a:p>
            <a:pPr marL="408194" indent="-408194" algn="just">
              <a:buFont typeface="Wingdings" pitchFamily="2" charset="2"/>
              <a:buChar char="Ø"/>
            </a:pPr>
            <a:r>
              <a:rPr lang="en-US" dirty="0" smtClean="0"/>
              <a:t>Changing </a:t>
            </a:r>
            <a:r>
              <a:rPr lang="en-US" dirty="0"/>
              <a:t>the inductance of a coil is to </a:t>
            </a:r>
            <a:r>
              <a:rPr lang="en-US" dirty="0" smtClean="0"/>
              <a:t>provide it </a:t>
            </a:r>
            <a:r>
              <a:rPr lang="en-US" dirty="0"/>
              <a:t>with a movable core as shown in </a:t>
            </a:r>
            <a:r>
              <a:rPr lang="en-US" b="1" dirty="0"/>
              <a:t>Figure 5.34</a:t>
            </a:r>
            <a:r>
              <a:rPr lang="en-US" dirty="0"/>
              <a:t>. </a:t>
            </a:r>
            <a:endParaRPr lang="en-US" dirty="0" smtClean="0"/>
          </a:p>
          <a:p>
            <a:pPr marL="408194" indent="-408194" algn="just">
              <a:buFont typeface="Wingdings" pitchFamily="2" charset="2"/>
              <a:buChar char="Ø"/>
            </a:pPr>
            <a:r>
              <a:rPr lang="en-US" dirty="0" smtClean="0">
                <a:solidFill>
                  <a:srgbClr val="0070C0"/>
                </a:solidFill>
              </a:rPr>
              <a:t>In </a:t>
            </a:r>
            <a:r>
              <a:rPr lang="en-US" dirty="0">
                <a:solidFill>
                  <a:srgbClr val="0070C0"/>
                </a:solidFill>
              </a:rPr>
              <a:t>this sensor, the further </a:t>
            </a:r>
            <a:r>
              <a:rPr lang="en-US" dirty="0" smtClean="0">
                <a:solidFill>
                  <a:srgbClr val="0070C0"/>
                </a:solidFill>
              </a:rPr>
              <a:t>the movable </a:t>
            </a:r>
            <a:r>
              <a:rPr lang="en-US" dirty="0">
                <a:solidFill>
                  <a:srgbClr val="0070C0"/>
                </a:solidFill>
              </a:rPr>
              <a:t>core moves in, the smaller the reluctance of the magnetic path and the larger the inductance. </a:t>
            </a:r>
            <a:endParaRPr lang="en-US" dirty="0" smtClean="0">
              <a:solidFill>
                <a:srgbClr val="0070C0"/>
              </a:solidFill>
            </a:endParaRPr>
          </a:p>
          <a:p>
            <a:pPr marL="408194" indent="-408194" algn="just">
              <a:buFont typeface="Wingdings" pitchFamily="2" charset="2"/>
              <a:buChar char="Ø"/>
            </a:pPr>
            <a:r>
              <a:rPr lang="en-US" dirty="0" smtClean="0">
                <a:solidFill>
                  <a:srgbClr val="0070C0"/>
                </a:solidFill>
              </a:rPr>
              <a:t>If </a:t>
            </a:r>
            <a:r>
              <a:rPr lang="en-US" dirty="0">
                <a:solidFill>
                  <a:srgbClr val="0070C0"/>
                </a:solidFill>
              </a:rPr>
              <a:t>the core is made of a ferromagnetic material, the inductance </a:t>
            </a:r>
            <a:r>
              <a:rPr lang="en-US" dirty="0" smtClean="0">
                <a:solidFill>
                  <a:srgbClr val="0070C0"/>
                </a:solidFill>
              </a:rPr>
              <a:t>increases, whereas </a:t>
            </a:r>
            <a:r>
              <a:rPr lang="en-US" dirty="0">
                <a:solidFill>
                  <a:srgbClr val="0070C0"/>
                </a:solidFill>
              </a:rPr>
              <a:t>a conducting material reduces the </a:t>
            </a:r>
            <a:r>
              <a:rPr lang="en-US" dirty="0" smtClean="0">
                <a:solidFill>
                  <a:srgbClr val="0070C0"/>
                </a:solidFill>
              </a:rPr>
              <a:t>inductance.</a:t>
            </a:r>
            <a:r>
              <a:rPr lang="en-US" dirty="0" smtClean="0"/>
              <a:t> </a:t>
            </a:r>
          </a:p>
          <a:p>
            <a:pPr marL="408194" indent="-408194" algn="just">
              <a:buFont typeface="Wingdings" pitchFamily="2" charset="2"/>
              <a:buChar char="Ø"/>
            </a:pPr>
            <a:r>
              <a:rPr lang="en-US" dirty="0" smtClean="0"/>
              <a:t>This </a:t>
            </a:r>
            <a:r>
              <a:rPr lang="en-US" dirty="0"/>
              <a:t>type of sensor is called a </a:t>
            </a:r>
            <a:r>
              <a:rPr lang="en-US" b="1" i="1" dirty="0">
                <a:solidFill>
                  <a:srgbClr val="FF00FF"/>
                </a:solidFill>
              </a:rPr>
              <a:t>linear variable inductance sensor</a:t>
            </a:r>
            <a:r>
              <a:rPr lang="en-US" dirty="0">
                <a:solidFill>
                  <a:srgbClr val="FF00FF"/>
                </a:solidFill>
              </a:rPr>
              <a:t>. </a:t>
            </a:r>
            <a:endParaRPr lang="en-US" dirty="0" smtClean="0">
              <a:solidFill>
                <a:srgbClr val="FF00FF"/>
              </a:solidFill>
            </a:endParaRPr>
          </a:p>
          <a:p>
            <a:pPr marL="408194" indent="-408194" algn="just">
              <a:buFont typeface="Wingdings" pitchFamily="2" charset="2"/>
              <a:buChar char="Ø"/>
            </a:pPr>
            <a:r>
              <a:rPr lang="en-US" dirty="0" smtClean="0"/>
              <a:t>By </a:t>
            </a:r>
            <a:r>
              <a:rPr lang="en-US" dirty="0"/>
              <a:t>sensing the inductance, a measure of the position of the core is available. </a:t>
            </a:r>
            <a:endParaRPr lang="en-US" dirty="0" smtClean="0"/>
          </a:p>
          <a:p>
            <a:pPr marL="408194" indent="-408194" algn="just">
              <a:buFont typeface="Wingdings" pitchFamily="2" charset="2"/>
              <a:buChar char="Ø"/>
            </a:pPr>
            <a:r>
              <a:rPr lang="en-US" dirty="0" smtClean="0"/>
              <a:t>The same </a:t>
            </a:r>
            <a:r>
              <a:rPr lang="en-US" dirty="0"/>
              <a:t>configuration may be used to measure force, pressure, or anything else that </a:t>
            </a:r>
            <a:r>
              <a:rPr lang="en-US" dirty="0" smtClean="0"/>
              <a:t>can produce </a:t>
            </a:r>
            <a:r>
              <a:rPr lang="en-US" dirty="0"/>
              <a:t>linear </a:t>
            </a:r>
            <a:r>
              <a:rPr lang="en-US" dirty="0" smtClean="0"/>
              <a:t>displacement. </a:t>
            </a:r>
            <a:endParaRPr lang="en-IN" dirty="0"/>
          </a:p>
        </p:txBody>
      </p:sp>
    </p:spTree>
    <p:extLst>
      <p:ext uri="{BB962C8B-B14F-4D97-AF65-F5344CB8AC3E}">
        <p14:creationId xmlns:p14="http://schemas.microsoft.com/office/powerpoint/2010/main" val="1225175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1085444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smtClean="0"/>
              <a:t>3. </a:t>
            </a:r>
            <a:r>
              <a:rPr lang="en-IN" b="1" i="1" dirty="0"/>
              <a:t>Position and Displacement Sensing: Variable </a:t>
            </a:r>
            <a:r>
              <a:rPr lang="en-IN" b="1" i="1" dirty="0" smtClean="0"/>
              <a:t>Inductance Sensors</a:t>
            </a:r>
            <a:r>
              <a:rPr lang="en-IN" b="1" dirty="0" smtClean="0"/>
              <a:t> </a:t>
            </a:r>
            <a:endParaRPr lang="en-US" b="1"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55236"/>
            <a:ext cx="13716000" cy="33395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0" y="5413318"/>
            <a:ext cx="13716000" cy="2532555"/>
          </a:xfrm>
          <a:prstGeom prst="rect">
            <a:avLst/>
          </a:prstGeom>
        </p:spPr>
        <p:style>
          <a:lnRef idx="2">
            <a:schemeClr val="accent5"/>
          </a:lnRef>
          <a:fillRef idx="1">
            <a:schemeClr val="lt1"/>
          </a:fillRef>
          <a:effectRef idx="0">
            <a:schemeClr val="accent5"/>
          </a:effectRef>
          <a:fontRef idx="minor">
            <a:schemeClr val="dk1"/>
          </a:fontRef>
        </p:style>
        <p:txBody>
          <a:bodyPr wrap="square" lIns="130622" tIns="65311" rIns="130622" bIns="65311">
            <a:spAutoFit/>
          </a:bodyPr>
          <a:lstStyle/>
          <a:p>
            <a:pPr marL="408194" indent="-408194" algn="just">
              <a:buFont typeface="Wingdings" pitchFamily="2" charset="2"/>
              <a:buChar char="Ø"/>
            </a:pPr>
            <a:r>
              <a:rPr lang="en-US" dirty="0">
                <a:solidFill>
                  <a:srgbClr val="0070C0"/>
                </a:solidFill>
              </a:rPr>
              <a:t>A better displacement sensor is a sensor based on the idea of the transformer. </a:t>
            </a:r>
            <a:endParaRPr lang="en-US" dirty="0" smtClean="0">
              <a:solidFill>
                <a:srgbClr val="0070C0"/>
              </a:solidFill>
            </a:endParaRPr>
          </a:p>
          <a:p>
            <a:pPr marL="408194" indent="-408194" algn="just">
              <a:buFont typeface="Wingdings" pitchFamily="2" charset="2"/>
              <a:buChar char="Ø"/>
            </a:pPr>
            <a:r>
              <a:rPr lang="en-US" b="1" dirty="0" smtClean="0">
                <a:solidFill>
                  <a:srgbClr val="00B050"/>
                </a:solidFill>
              </a:rPr>
              <a:t>This is based </a:t>
            </a:r>
            <a:r>
              <a:rPr lang="en-US" b="1" dirty="0">
                <a:solidFill>
                  <a:srgbClr val="00B050"/>
                </a:solidFill>
              </a:rPr>
              <a:t>on one of two related principles:</a:t>
            </a:r>
            <a:r>
              <a:rPr lang="en-US" dirty="0">
                <a:solidFill>
                  <a:srgbClr val="00B050"/>
                </a:solidFill>
              </a:rPr>
              <a:t> </a:t>
            </a:r>
            <a:r>
              <a:rPr lang="en-US" dirty="0">
                <a:solidFill>
                  <a:srgbClr val="0070C0"/>
                </a:solidFill>
              </a:rPr>
              <a:t>either the distance between two coils of a transformer is varied (the coupling between the coils changes) or the coupling </a:t>
            </a:r>
            <a:r>
              <a:rPr lang="en-US" dirty="0" smtClean="0">
                <a:solidFill>
                  <a:srgbClr val="0070C0"/>
                </a:solidFill>
              </a:rPr>
              <a:t>coefficient between </a:t>
            </a:r>
            <a:r>
              <a:rPr lang="en-US" dirty="0">
                <a:solidFill>
                  <a:srgbClr val="0070C0"/>
                </a:solidFill>
              </a:rPr>
              <a:t>the two coils is varied by physically moving the core while the two coils </a:t>
            </a:r>
            <a:r>
              <a:rPr lang="en-US" dirty="0" smtClean="0">
                <a:solidFill>
                  <a:srgbClr val="0070C0"/>
                </a:solidFill>
              </a:rPr>
              <a:t>are fixed</a:t>
            </a:r>
            <a:r>
              <a:rPr lang="en-US" dirty="0">
                <a:solidFill>
                  <a:srgbClr val="0070C0"/>
                </a:solidFill>
              </a:rPr>
              <a:t>. </a:t>
            </a:r>
            <a:endParaRPr lang="en-US" dirty="0" smtClean="0">
              <a:solidFill>
                <a:srgbClr val="0070C0"/>
              </a:solidFill>
            </a:endParaRPr>
          </a:p>
          <a:p>
            <a:pPr marL="408194" indent="-408194" algn="just">
              <a:buFont typeface="Wingdings" pitchFamily="2" charset="2"/>
              <a:buChar char="Ø"/>
            </a:pPr>
            <a:r>
              <a:rPr lang="en-US" dirty="0" smtClean="0">
                <a:solidFill>
                  <a:srgbClr val="0070C0"/>
                </a:solidFill>
              </a:rPr>
              <a:t>Both </a:t>
            </a:r>
            <a:r>
              <a:rPr lang="en-US" dirty="0">
                <a:solidFill>
                  <a:srgbClr val="0070C0"/>
                </a:solidFill>
              </a:rPr>
              <a:t>principles are shown in </a:t>
            </a:r>
            <a:r>
              <a:rPr lang="en-US" b="1" dirty="0">
                <a:solidFill>
                  <a:srgbClr val="0070C0"/>
                </a:solidFill>
              </a:rPr>
              <a:t>Figure 5.35</a:t>
            </a:r>
            <a:r>
              <a:rPr lang="en-US" dirty="0">
                <a:solidFill>
                  <a:srgbClr val="0070C0"/>
                </a:solidFill>
              </a:rPr>
              <a:t>. </a:t>
            </a:r>
            <a:endParaRPr lang="en-IN" dirty="0">
              <a:solidFill>
                <a:srgbClr val="0070C0"/>
              </a:solidFill>
            </a:endParaRPr>
          </a:p>
        </p:txBody>
      </p:sp>
      <p:sp>
        <p:nvSpPr>
          <p:cNvPr id="7" name="Rectangle 6"/>
          <p:cNvSpPr/>
          <p:nvPr/>
        </p:nvSpPr>
        <p:spPr>
          <a:xfrm>
            <a:off x="53244" y="8216288"/>
            <a:ext cx="6858000" cy="1732336"/>
          </a:xfrm>
          <a:prstGeom prst="rect">
            <a:avLst/>
          </a:prstGeom>
        </p:spPr>
        <p:style>
          <a:lnRef idx="1">
            <a:schemeClr val="accent2"/>
          </a:lnRef>
          <a:fillRef idx="2">
            <a:schemeClr val="accent2"/>
          </a:fillRef>
          <a:effectRef idx="1">
            <a:schemeClr val="accent2"/>
          </a:effectRef>
          <a:fontRef idx="minor">
            <a:schemeClr val="dk1"/>
          </a:fontRef>
        </p:style>
        <p:txBody>
          <a:bodyPr lIns="130622" tIns="65311" rIns="130622" bIns="65311">
            <a:spAutoFit/>
          </a:bodyPr>
          <a:lstStyle/>
          <a:p>
            <a:pPr algn="just"/>
            <a:r>
              <a:rPr lang="en-US" dirty="0" smtClean="0"/>
              <a:t>Connecting </a:t>
            </a:r>
            <a:r>
              <a:rPr lang="en-US" dirty="0"/>
              <a:t>the two coils </a:t>
            </a:r>
            <a:r>
              <a:rPr lang="en-US" dirty="0" smtClean="0"/>
              <a:t>in </a:t>
            </a:r>
            <a:r>
              <a:rPr lang="en-US" b="1" dirty="0" smtClean="0"/>
              <a:t>Figure </a:t>
            </a:r>
            <a:r>
              <a:rPr lang="en-US" b="1" dirty="0"/>
              <a:t>5.35a </a:t>
            </a:r>
            <a:r>
              <a:rPr lang="en-US" dirty="0"/>
              <a:t>in series and measuring the inductance of the two </a:t>
            </a:r>
            <a:r>
              <a:rPr lang="en-US" dirty="0" smtClean="0"/>
              <a:t>coils. </a:t>
            </a:r>
            <a:r>
              <a:rPr lang="en-US" dirty="0"/>
              <a:t>This arrangement is called a </a:t>
            </a:r>
            <a:r>
              <a:rPr lang="en-US" b="1" i="1" dirty="0"/>
              <a:t>coil-displacement sensor</a:t>
            </a:r>
            <a:r>
              <a:rPr lang="en-US" dirty="0"/>
              <a:t> </a:t>
            </a:r>
            <a:r>
              <a:rPr lang="en-US" dirty="0" smtClean="0"/>
              <a:t>.</a:t>
            </a:r>
            <a:endParaRPr lang="en-IN" dirty="0"/>
          </a:p>
        </p:txBody>
      </p:sp>
      <p:sp>
        <p:nvSpPr>
          <p:cNvPr id="9" name="Rectangle 8"/>
          <p:cNvSpPr/>
          <p:nvPr/>
        </p:nvSpPr>
        <p:spPr>
          <a:xfrm>
            <a:off x="6987783" y="8143039"/>
            <a:ext cx="6641976" cy="1732336"/>
          </a:xfrm>
          <a:prstGeom prst="rect">
            <a:avLst/>
          </a:prstGeom>
          <a:solidFill>
            <a:schemeClr val="accent3">
              <a:lumMod val="40000"/>
              <a:lumOff val="60000"/>
            </a:schemeClr>
          </a:solidFill>
          <a:ln>
            <a:solidFill>
              <a:srgbClr val="00B050"/>
            </a:solidFill>
          </a:ln>
        </p:spPr>
        <p:txBody>
          <a:bodyPr wrap="square" lIns="130622" tIns="65311" rIns="130622" bIns="65311">
            <a:spAutoFit/>
          </a:bodyPr>
          <a:lstStyle/>
          <a:p>
            <a:pPr marL="408194" indent="-408194">
              <a:buFont typeface="Arial" pitchFamily="34" charset="0"/>
              <a:buChar char="•"/>
            </a:pPr>
            <a:r>
              <a:rPr lang="en-US" i="1" dirty="0" smtClean="0"/>
              <a:t>L = L</a:t>
            </a:r>
            <a:r>
              <a:rPr lang="en-US" baseline="-25000" dirty="0" smtClean="0"/>
              <a:t>11</a:t>
            </a:r>
            <a:r>
              <a:rPr lang="en-US" dirty="0" smtClean="0"/>
              <a:t> + </a:t>
            </a:r>
            <a:r>
              <a:rPr lang="en-US" i="1" dirty="0" smtClean="0"/>
              <a:t>L</a:t>
            </a:r>
            <a:r>
              <a:rPr lang="en-US" baseline="-25000" dirty="0" smtClean="0"/>
              <a:t>22</a:t>
            </a:r>
            <a:r>
              <a:rPr lang="en-US" dirty="0" smtClean="0"/>
              <a:t> + </a:t>
            </a:r>
            <a:r>
              <a:rPr lang="en-US" dirty="0"/>
              <a:t>2</a:t>
            </a:r>
            <a:r>
              <a:rPr lang="en-US" i="1" dirty="0"/>
              <a:t>L</a:t>
            </a:r>
            <a:r>
              <a:rPr lang="en-US" baseline="-25000" dirty="0"/>
              <a:t>12</a:t>
            </a:r>
            <a:r>
              <a:rPr lang="en-US" dirty="0"/>
              <a:t>, where </a:t>
            </a:r>
            <a:r>
              <a:rPr lang="en-US" i="1" dirty="0"/>
              <a:t>L</a:t>
            </a:r>
            <a:r>
              <a:rPr lang="en-US" baseline="-25000" dirty="0"/>
              <a:t>12 </a:t>
            </a:r>
            <a:r>
              <a:rPr lang="en-US" dirty="0"/>
              <a:t>is the mutual inductance between them, given as </a:t>
            </a:r>
            <a:endParaRPr lang="en-US" dirty="0" smtClean="0"/>
          </a:p>
          <a:p>
            <a:pPr marL="408194" indent="-408194">
              <a:buFont typeface="Arial" pitchFamily="34" charset="0"/>
              <a:buChar char="•"/>
            </a:pPr>
            <a:r>
              <a:rPr lang="en-US" i="1" dirty="0" smtClean="0"/>
              <a:t>L</a:t>
            </a:r>
            <a:r>
              <a:rPr lang="en-US" baseline="-25000" dirty="0" smtClean="0"/>
              <a:t>12</a:t>
            </a:r>
            <a:r>
              <a:rPr lang="en-US" dirty="0" smtClean="0"/>
              <a:t> =</a:t>
            </a:r>
            <a:r>
              <a:rPr lang="en-US" i="1" dirty="0" smtClean="0"/>
              <a:t>k </a:t>
            </a:r>
            <a:r>
              <a:rPr lang="en-US" i="1" dirty="0" smtClean="0">
                <a:latin typeface="Bodoni MT Poster Compressed"/>
              </a:rPr>
              <a:t>√</a:t>
            </a:r>
            <a:r>
              <a:rPr lang="en-US" i="1" dirty="0" smtClean="0"/>
              <a:t>L</a:t>
            </a:r>
            <a:r>
              <a:rPr lang="en-US" baseline="-25000" dirty="0" smtClean="0"/>
              <a:t>11</a:t>
            </a:r>
            <a:r>
              <a:rPr lang="en-US" i="1" dirty="0" smtClean="0"/>
              <a:t>L</a:t>
            </a:r>
            <a:r>
              <a:rPr lang="en-US" baseline="-25000" dirty="0" smtClean="0"/>
              <a:t>22</a:t>
            </a:r>
            <a:r>
              <a:rPr lang="en-US" dirty="0" smtClean="0"/>
              <a:t> </a:t>
            </a:r>
            <a:endParaRPr lang="en-IN" dirty="0"/>
          </a:p>
        </p:txBody>
      </p:sp>
    </p:spTree>
    <p:extLst>
      <p:ext uri="{BB962C8B-B14F-4D97-AF65-F5344CB8AC3E}">
        <p14:creationId xmlns:p14="http://schemas.microsoft.com/office/powerpoint/2010/main" val="3846907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49625"/>
            <a:ext cx="6858000" cy="1732336"/>
          </a:xfrm>
          <a:prstGeom prst="rect">
            <a:avLst/>
          </a:prstGeom>
          <a:solidFill>
            <a:srgbClr val="FFE1FF"/>
          </a:solidFill>
          <a:ln>
            <a:solidFill>
              <a:srgbClr val="00B050"/>
            </a:solidFill>
          </a:ln>
        </p:spPr>
        <p:txBody>
          <a:bodyPr lIns="130622" tIns="65311" rIns="130622" bIns="65311">
            <a:spAutoFit/>
          </a:bodyPr>
          <a:lstStyle/>
          <a:p>
            <a:pPr marL="408194" indent="-408194" algn="just">
              <a:buFont typeface="Wingdings" pitchFamily="2" charset="2"/>
              <a:buChar char="Ø"/>
            </a:pPr>
            <a:r>
              <a:rPr lang="en-US" dirty="0"/>
              <a:t>Assuming a constant AC voltage</a:t>
            </a:r>
            <a:br>
              <a:rPr lang="en-US" dirty="0"/>
            </a:br>
            <a:r>
              <a:rPr lang="en-US" i="1" dirty="0" err="1"/>
              <a:t>Vref</a:t>
            </a:r>
            <a:r>
              <a:rPr lang="en-US" i="1" dirty="0"/>
              <a:t> </a:t>
            </a:r>
            <a:r>
              <a:rPr lang="en-US" dirty="0"/>
              <a:t>is connected across the primary coil, the induced voltage in the secondary coil </a:t>
            </a:r>
            <a:r>
              <a:rPr lang="en-US" dirty="0" smtClean="0"/>
              <a:t>is the </a:t>
            </a:r>
            <a:r>
              <a:rPr lang="en-US" dirty="0"/>
              <a:t>output voltage: </a:t>
            </a:r>
            <a:endParaRPr lang="en-IN"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1085444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smtClean="0"/>
              <a:t>3. </a:t>
            </a:r>
            <a:r>
              <a:rPr lang="en-IN" b="1" i="1" dirty="0"/>
              <a:t>Position and Displacement Sensing: Variable </a:t>
            </a:r>
            <a:r>
              <a:rPr lang="en-IN" b="1" i="1" dirty="0" smtClean="0"/>
              <a:t>Inductance Sensors</a:t>
            </a:r>
            <a:r>
              <a:rPr lang="en-IN" b="1" dirty="0" smtClean="0"/>
              <a:t> </a:t>
            </a:r>
            <a:endParaRPr lang="en-US" b="1"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2038" y="2187724"/>
            <a:ext cx="3986213" cy="1257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9688" y="3595893"/>
            <a:ext cx="9429750" cy="3771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12168" y="4763463"/>
            <a:ext cx="6858000" cy="2132445"/>
          </a:xfrm>
          <a:prstGeom prst="rect">
            <a:avLst/>
          </a:prstGeom>
        </p:spPr>
        <p:style>
          <a:lnRef idx="1">
            <a:schemeClr val="dk1"/>
          </a:lnRef>
          <a:fillRef idx="2">
            <a:schemeClr val="dk1"/>
          </a:fillRef>
          <a:effectRef idx="1">
            <a:schemeClr val="dk1"/>
          </a:effectRef>
          <a:fontRef idx="minor">
            <a:schemeClr val="dk1"/>
          </a:fontRef>
        </p:style>
        <p:txBody>
          <a:bodyPr lIns="130622" tIns="65311" rIns="130622" bIns="65311">
            <a:spAutoFit/>
          </a:bodyPr>
          <a:lstStyle/>
          <a:p>
            <a:pPr marL="408194" indent="-408194" algn="just">
              <a:buFont typeface="Wingdings" pitchFamily="2" charset="2"/>
              <a:buChar char="Ø"/>
            </a:pPr>
            <a:r>
              <a:rPr lang="en-US" dirty="0"/>
              <a:t>In </a:t>
            </a:r>
            <a:r>
              <a:rPr lang="en-US" b="1" dirty="0"/>
              <a:t>Figure </a:t>
            </a:r>
            <a:r>
              <a:rPr lang="en-US" b="1" dirty="0" smtClean="0"/>
              <a:t>5.35b</a:t>
            </a:r>
            <a:r>
              <a:rPr lang="en-US" dirty="0" smtClean="0"/>
              <a:t>, the </a:t>
            </a:r>
            <a:r>
              <a:rPr lang="en-US" dirty="0"/>
              <a:t>same relation holds except that now the moving core changes the coupling </a:t>
            </a:r>
            <a:r>
              <a:rPr lang="en-US" dirty="0" smtClean="0"/>
              <a:t>between the </a:t>
            </a:r>
            <a:r>
              <a:rPr lang="en-US" dirty="0"/>
              <a:t>coils, thus changing the output voltage across the second coil. </a:t>
            </a:r>
            <a:endParaRPr lang="en-IN" dirty="0"/>
          </a:p>
        </p:txBody>
      </p:sp>
    </p:spTree>
    <p:extLst>
      <p:ext uri="{BB962C8B-B14F-4D97-AF65-F5344CB8AC3E}">
        <p14:creationId xmlns:p14="http://schemas.microsoft.com/office/powerpoint/2010/main" val="1406749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44" y="1599568"/>
            <a:ext cx="13500000" cy="3690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2634" y="4610646"/>
            <a:ext cx="2571750" cy="136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7" name="Rectangle 6"/>
          <p:cNvSpPr/>
          <p:nvPr/>
        </p:nvSpPr>
        <p:spPr>
          <a:xfrm>
            <a:off x="0" y="699120"/>
            <a:ext cx="1085444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smtClean="0"/>
              <a:t>3. </a:t>
            </a:r>
            <a:r>
              <a:rPr lang="en-IN" b="1" i="1" dirty="0"/>
              <a:t>Position and Displacement Sensing: Variable </a:t>
            </a:r>
            <a:r>
              <a:rPr lang="en-IN" b="1" i="1" dirty="0" smtClean="0"/>
              <a:t>Inductance Sensors</a:t>
            </a:r>
            <a:r>
              <a:rPr lang="en-IN" b="1" dirty="0" smtClean="0"/>
              <a:t> </a:t>
            </a:r>
            <a:endParaRPr lang="en-US" b="1" dirty="0"/>
          </a:p>
        </p:txBody>
      </p:sp>
    </p:spTree>
    <p:extLst>
      <p:ext uri="{BB962C8B-B14F-4D97-AF65-F5344CB8AC3E}">
        <p14:creationId xmlns:p14="http://schemas.microsoft.com/office/powerpoint/2010/main" val="2858596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244" y="1711370"/>
            <a:ext cx="13500000" cy="6933760"/>
          </a:xfrm>
          <a:prstGeom prst="rect">
            <a:avLst/>
          </a:prstGeom>
          <a:solidFill>
            <a:schemeClr val="accent3">
              <a:lumMod val="20000"/>
              <a:lumOff val="80000"/>
            </a:schemeClr>
          </a:solidFill>
          <a:ln>
            <a:solidFill>
              <a:srgbClr val="00B050"/>
            </a:solidFill>
          </a:ln>
        </p:spPr>
        <p:txBody>
          <a:bodyPr lIns="130622" tIns="65311" rIns="130622" bIns="65311">
            <a:spAutoFit/>
          </a:bodyPr>
          <a:lstStyle/>
          <a:p>
            <a:pPr marL="408194" indent="-408194" algn="just">
              <a:buFont typeface="Wingdings" pitchFamily="2" charset="2"/>
              <a:buChar char="ü"/>
            </a:pPr>
            <a:r>
              <a:rPr lang="en-US" dirty="0"/>
              <a:t>This is similar to the variable </a:t>
            </a:r>
            <a:r>
              <a:rPr lang="en-US" dirty="0" smtClean="0"/>
              <a:t>inductance sensor</a:t>
            </a:r>
            <a:r>
              <a:rPr lang="en-US" dirty="0"/>
              <a:t>, but now there are two coils in the output circuit whose voltages subtract. </a:t>
            </a:r>
            <a:endParaRPr lang="en-US" dirty="0" smtClean="0"/>
          </a:p>
          <a:p>
            <a:pPr marL="408194" indent="-408194" algn="just">
              <a:buFont typeface="Wingdings" pitchFamily="2" charset="2"/>
              <a:buChar char="ü"/>
            </a:pPr>
            <a:r>
              <a:rPr lang="en-US" dirty="0" smtClean="0"/>
              <a:t>When the </a:t>
            </a:r>
            <a:r>
              <a:rPr lang="en-US" dirty="0"/>
              <a:t>core is </a:t>
            </a:r>
            <a:r>
              <a:rPr lang="en-US" b="1" dirty="0"/>
              <a:t>symmetrical</a:t>
            </a:r>
            <a:r>
              <a:rPr lang="en-US" dirty="0"/>
              <a:t> about the coils (</a:t>
            </a:r>
            <a:r>
              <a:rPr lang="en-US" b="1" dirty="0"/>
              <a:t>Figure 5.36a</a:t>
            </a:r>
            <a:r>
              <a:rPr lang="en-US" dirty="0"/>
              <a:t>), the output of the sensor is zero. </a:t>
            </a:r>
            <a:r>
              <a:rPr lang="en-US" dirty="0" smtClean="0"/>
              <a:t>If the </a:t>
            </a:r>
            <a:r>
              <a:rPr lang="en-US" dirty="0"/>
              <a:t>core moves to the left, the voltage on coil 2 decreases (</a:t>
            </a:r>
            <a:r>
              <a:rPr lang="en-US" b="1" dirty="0"/>
              <a:t>Figure 5.36b</a:t>
            </a:r>
            <a:r>
              <a:rPr lang="en-US" dirty="0"/>
              <a:t>) while </a:t>
            </a:r>
            <a:r>
              <a:rPr lang="en-US" dirty="0" smtClean="0"/>
              <a:t>the </a:t>
            </a:r>
            <a:r>
              <a:rPr lang="en-US" b="1" dirty="0" smtClean="0"/>
              <a:t>voltage </a:t>
            </a:r>
            <a:r>
              <a:rPr lang="en-US" b="1" dirty="0"/>
              <a:t>on coil 1 remains the same, since only the coupling between the </a:t>
            </a:r>
            <a:r>
              <a:rPr lang="en-US" b="1" dirty="0" smtClean="0"/>
              <a:t>reference (primary</a:t>
            </a:r>
            <a:r>
              <a:rPr lang="en-US" b="1" dirty="0"/>
              <a:t>) coil and coil 2 changes.</a:t>
            </a:r>
            <a:r>
              <a:rPr lang="en-US" dirty="0"/>
              <a:t> </a:t>
            </a:r>
            <a:endParaRPr lang="en-US" dirty="0" smtClean="0"/>
          </a:p>
          <a:p>
            <a:pPr marL="408194" indent="-408194" algn="just">
              <a:buFont typeface="Wingdings" pitchFamily="2" charset="2"/>
              <a:buChar char="ü"/>
            </a:pPr>
            <a:r>
              <a:rPr lang="en-US" dirty="0" smtClean="0"/>
              <a:t>The </a:t>
            </a:r>
            <a:r>
              <a:rPr lang="en-US" dirty="0"/>
              <a:t>total voltage now increases and its </a:t>
            </a:r>
            <a:r>
              <a:rPr lang="en-US" b="1" dirty="0"/>
              <a:t>phase</a:t>
            </a:r>
            <a:r>
              <a:rPr lang="en-US" dirty="0"/>
              <a:t> is, </a:t>
            </a:r>
            <a:r>
              <a:rPr lang="en-US" dirty="0" smtClean="0"/>
              <a:t>say, positive</a:t>
            </a:r>
            <a:r>
              <a:rPr lang="en-US" dirty="0"/>
              <a:t>. </a:t>
            </a:r>
            <a:endParaRPr lang="en-US" dirty="0" smtClean="0"/>
          </a:p>
          <a:p>
            <a:pPr marL="408194" indent="-408194" algn="just">
              <a:buFont typeface="Wingdings" pitchFamily="2" charset="2"/>
              <a:buChar char="ü"/>
            </a:pPr>
            <a:r>
              <a:rPr lang="en-US" dirty="0" smtClean="0"/>
              <a:t>When </a:t>
            </a:r>
            <a:r>
              <a:rPr lang="en-US" dirty="0"/>
              <a:t>the core moves to the right, the opposite happens, but the phase is opposite (negative in this case). </a:t>
            </a:r>
            <a:endParaRPr lang="en-US" dirty="0" smtClean="0"/>
          </a:p>
          <a:p>
            <a:pPr marL="408194" indent="-408194" algn="just">
              <a:buFont typeface="Wingdings" pitchFamily="2" charset="2"/>
              <a:buChar char="ü"/>
            </a:pPr>
            <a:r>
              <a:rPr lang="en-US" dirty="0" smtClean="0"/>
              <a:t>This </a:t>
            </a:r>
            <a:r>
              <a:rPr lang="en-US" b="1" dirty="0"/>
              <a:t>change in phase is used to detect the direction </a:t>
            </a:r>
            <a:r>
              <a:rPr lang="en-US" b="1" dirty="0" smtClean="0"/>
              <a:t>of motion</a:t>
            </a:r>
            <a:r>
              <a:rPr lang="en-US" dirty="0"/>
              <a:t>, whereas the output voltage is a measure of distance the core travels from </a:t>
            </a:r>
            <a:r>
              <a:rPr lang="en-US" dirty="0" smtClean="0"/>
              <a:t>the zero </a:t>
            </a:r>
            <a:r>
              <a:rPr lang="en-US" dirty="0"/>
              <a:t>output position. </a:t>
            </a:r>
            <a:endParaRPr lang="en-US" dirty="0" smtClean="0"/>
          </a:p>
          <a:p>
            <a:pPr marL="408194" indent="-408194" algn="just">
              <a:buFont typeface="Wingdings" pitchFamily="2" charset="2"/>
              <a:buChar char="ü"/>
            </a:pPr>
            <a:r>
              <a:rPr lang="en-US" dirty="0" smtClean="0"/>
              <a:t>These </a:t>
            </a:r>
            <a:r>
              <a:rPr lang="en-US" dirty="0"/>
              <a:t>devices are very sensitive and useful, and in a </a:t>
            </a:r>
            <a:r>
              <a:rPr lang="en-US" dirty="0" smtClean="0"/>
              <a:t>relatively small </a:t>
            </a:r>
            <a:r>
              <a:rPr lang="en-US" dirty="0"/>
              <a:t>range of motion, the output is linear. </a:t>
            </a:r>
            <a:endParaRPr lang="en-US" dirty="0" smtClean="0"/>
          </a:p>
          <a:p>
            <a:pPr marL="408194" indent="-408194" algn="just">
              <a:buFont typeface="Wingdings" pitchFamily="2" charset="2"/>
              <a:buChar char="ü"/>
            </a:pPr>
            <a:r>
              <a:rPr lang="en-US" dirty="0" smtClean="0"/>
              <a:t>The </a:t>
            </a:r>
            <a:r>
              <a:rPr lang="en-US" dirty="0"/>
              <a:t>reference coil is driven with </a:t>
            </a:r>
            <a:r>
              <a:rPr lang="en-US" dirty="0" smtClean="0"/>
              <a:t>a stable </a:t>
            </a:r>
            <a:r>
              <a:rPr lang="en-US" dirty="0"/>
              <a:t>sinusoidal source at a constant frequency and the </a:t>
            </a:r>
            <a:r>
              <a:rPr lang="en-US" b="1" dirty="0"/>
              <a:t>core</a:t>
            </a:r>
            <a:r>
              <a:rPr lang="en-US" dirty="0"/>
              <a:t> is </a:t>
            </a:r>
            <a:r>
              <a:rPr lang="en-US" b="1" dirty="0"/>
              <a:t>ferromagnetic</a:t>
            </a:r>
            <a:r>
              <a:rPr lang="en-US" dirty="0"/>
              <a:t>. </a:t>
            </a:r>
            <a:endParaRPr lang="en-US" dirty="0" smtClean="0"/>
          </a:p>
          <a:p>
            <a:pPr marL="408194" indent="-408194" algn="just">
              <a:buFont typeface="Wingdings" pitchFamily="2" charset="2"/>
              <a:buChar char="ü"/>
            </a:pPr>
            <a:r>
              <a:rPr lang="en-US" dirty="0" smtClean="0"/>
              <a:t>The whole </a:t>
            </a:r>
            <a:r>
              <a:rPr lang="en-US" dirty="0"/>
              <a:t>sensor is enclosed and shielded so that no field extends outside it and </a:t>
            </a:r>
            <a:r>
              <a:rPr lang="en-US" dirty="0" smtClean="0"/>
              <a:t>hence cannot </a:t>
            </a:r>
            <a:r>
              <a:rPr lang="en-US" dirty="0"/>
              <a:t>be influenced by outside fields. </a:t>
            </a:r>
            <a:endParaRPr lang="en-IN"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1085444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smtClean="0"/>
              <a:t>3. </a:t>
            </a:r>
            <a:r>
              <a:rPr lang="en-IN" b="1" i="1" dirty="0"/>
              <a:t>Position and Displacement Sensing: Variable </a:t>
            </a:r>
            <a:r>
              <a:rPr lang="en-IN" b="1" i="1" dirty="0" smtClean="0"/>
              <a:t>Inductance Sensors</a:t>
            </a:r>
            <a:r>
              <a:rPr lang="en-IN" b="1" dirty="0" smtClean="0"/>
              <a:t> </a:t>
            </a:r>
            <a:endParaRPr lang="en-US" b="1" dirty="0"/>
          </a:p>
        </p:txBody>
      </p:sp>
    </p:spTree>
    <p:extLst>
      <p:ext uri="{BB962C8B-B14F-4D97-AF65-F5344CB8AC3E}">
        <p14:creationId xmlns:p14="http://schemas.microsoft.com/office/powerpoint/2010/main" val="2606908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232" y="1311509"/>
            <a:ext cx="11880000" cy="4546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1085444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i="1" dirty="0" smtClean="0"/>
              <a:t>3. </a:t>
            </a:r>
            <a:r>
              <a:rPr lang="en-IN" b="1" i="1" dirty="0"/>
              <a:t>Position and Displacement Sensing: Variable </a:t>
            </a:r>
            <a:r>
              <a:rPr lang="en-IN" b="1" i="1" dirty="0" smtClean="0"/>
              <a:t>Inductance Sensors</a:t>
            </a:r>
            <a:r>
              <a:rPr lang="en-IN" b="1" dirty="0" smtClean="0"/>
              <a:t> </a:t>
            </a:r>
            <a:endParaRPr lang="en-US" b="1" dirty="0"/>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5043" y="5346035"/>
            <a:ext cx="2243138" cy="156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744" y="7268337"/>
            <a:ext cx="13500000" cy="2609499"/>
          </a:xfrm>
          <a:prstGeom prst="rect">
            <a:avLst/>
          </a:prstGeom>
          <a:solidFill>
            <a:schemeClr val="accent5">
              <a:lumMod val="20000"/>
              <a:lumOff val="80000"/>
            </a:schemeClr>
          </a:solidFill>
          <a:ln>
            <a:solidFill>
              <a:srgbClr val="00B050"/>
            </a:solidFill>
          </a:ln>
        </p:spPr>
        <p:txBody>
          <a:bodyPr lIns="130622" tIns="65311" rIns="130622" bIns="65311">
            <a:spAutoFit/>
          </a:bodyPr>
          <a:lstStyle/>
          <a:p>
            <a:pPr marL="408194" indent="-408194" algn="just">
              <a:buFont typeface="Wingdings" pitchFamily="2" charset="2"/>
              <a:buChar char="Ø"/>
            </a:pPr>
            <a:r>
              <a:rPr lang="en-US" sz="2300" dirty="0"/>
              <a:t>A variation of the LVDT is the </a:t>
            </a:r>
            <a:r>
              <a:rPr lang="en-US" sz="2300" b="1" i="1" dirty="0"/>
              <a:t>rotary variable differential transformer </a:t>
            </a:r>
            <a:r>
              <a:rPr lang="en-US" sz="2300" dirty="0"/>
              <a:t>(RVDT),</a:t>
            </a:r>
            <a:br>
              <a:rPr lang="en-US" sz="2300" dirty="0"/>
            </a:br>
            <a:r>
              <a:rPr lang="en-US" sz="2300" dirty="0"/>
              <a:t>intended for angular displacement and rotary position sensing. </a:t>
            </a:r>
            <a:endParaRPr lang="en-US" sz="2300" dirty="0" smtClean="0"/>
          </a:p>
          <a:p>
            <a:pPr marL="408194" indent="-408194" algn="just">
              <a:buFont typeface="Wingdings" pitchFamily="2" charset="2"/>
              <a:buChar char="Ø"/>
            </a:pPr>
            <a:r>
              <a:rPr lang="en-US" sz="2300" dirty="0" smtClean="0"/>
              <a:t>In </a:t>
            </a:r>
            <a:r>
              <a:rPr lang="en-US" sz="2300" dirty="0"/>
              <a:t>all respects it </a:t>
            </a:r>
            <a:r>
              <a:rPr lang="en-US" sz="2300" dirty="0" smtClean="0"/>
              <a:t>is identical </a:t>
            </a:r>
            <a:r>
              <a:rPr lang="en-US" sz="2300" dirty="0"/>
              <a:t>in operation to the LVDT device, but the rotary motion imposes </a:t>
            </a:r>
            <a:r>
              <a:rPr lang="en-US" sz="2300" dirty="0" smtClean="0"/>
              <a:t>certain restrictions </a:t>
            </a:r>
            <a:r>
              <a:rPr lang="en-US" sz="2300" dirty="0"/>
              <a:t>on its construction. </a:t>
            </a:r>
            <a:endParaRPr lang="en-US" sz="2300" dirty="0" smtClean="0"/>
          </a:p>
          <a:p>
            <a:pPr marL="408194" indent="-408194" algn="just">
              <a:buFont typeface="Wingdings" pitchFamily="2" charset="2"/>
              <a:buChar char="Ø"/>
            </a:pPr>
            <a:r>
              <a:rPr lang="en-US" sz="2300" dirty="0" smtClean="0"/>
              <a:t>The </a:t>
            </a:r>
            <a:r>
              <a:rPr lang="en-US" sz="2300" dirty="0"/>
              <a:t>RVDT is shown schematically in </a:t>
            </a:r>
            <a:r>
              <a:rPr lang="en-US" sz="2300" b="1" dirty="0"/>
              <a:t>Figure 5.37 </a:t>
            </a:r>
            <a:r>
              <a:rPr lang="en-US" sz="2300" dirty="0" smtClean="0"/>
              <a:t>and includes </a:t>
            </a:r>
            <a:r>
              <a:rPr lang="en-US" sz="2300" dirty="0"/>
              <a:t>a ferromagnetic core that couples with the secondary coils based on </a:t>
            </a:r>
            <a:r>
              <a:rPr lang="en-US" sz="2300" dirty="0" smtClean="0"/>
              <a:t>angular position</a:t>
            </a:r>
            <a:r>
              <a:rPr lang="en-US" sz="2300" dirty="0"/>
              <a:t>. </a:t>
            </a:r>
            <a:endParaRPr lang="en-US" sz="2300" dirty="0" smtClean="0"/>
          </a:p>
          <a:p>
            <a:pPr marL="408194" indent="-408194" algn="just">
              <a:buFont typeface="Wingdings" pitchFamily="2" charset="2"/>
              <a:buChar char="Ø"/>
            </a:pPr>
            <a:r>
              <a:rPr lang="en-US" sz="2300" dirty="0" smtClean="0"/>
              <a:t>The </a:t>
            </a:r>
            <a:r>
              <a:rPr lang="en-US" sz="2300" dirty="0"/>
              <a:t>moving core is shaped to obtain linear output over the useful range of </a:t>
            </a:r>
            <a:r>
              <a:rPr lang="en-US" sz="2300" dirty="0" smtClean="0"/>
              <a:t>the </a:t>
            </a:r>
            <a:r>
              <a:rPr lang="en-IN" sz="2300" dirty="0" smtClean="0"/>
              <a:t>sensor.</a:t>
            </a:r>
            <a:endParaRPr lang="en-IN" sz="2300" dirty="0"/>
          </a:p>
        </p:txBody>
      </p:sp>
    </p:spTree>
    <p:extLst>
      <p:ext uri="{BB962C8B-B14F-4D97-AF65-F5344CB8AC3E}">
        <p14:creationId xmlns:p14="http://schemas.microsoft.com/office/powerpoint/2010/main" val="1695689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437372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2. Hall Effect Sensors</a:t>
            </a:r>
            <a:endParaRPr lang="en-US" b="1" dirty="0"/>
          </a:p>
        </p:txBody>
      </p:sp>
      <p:sp>
        <p:nvSpPr>
          <p:cNvPr id="6" name="Rectangle 5"/>
          <p:cNvSpPr/>
          <p:nvPr/>
        </p:nvSpPr>
        <p:spPr>
          <a:xfrm>
            <a:off x="0" y="1860848"/>
            <a:ext cx="13716000" cy="1732336"/>
          </a:xfrm>
          <a:prstGeom prst="rect">
            <a:avLst/>
          </a:prstGeom>
          <a:solidFill>
            <a:schemeClr val="accent3">
              <a:lumMod val="40000"/>
              <a:lumOff val="60000"/>
            </a:schemeClr>
          </a:solidFill>
          <a:ln>
            <a:solidFill>
              <a:schemeClr val="accent1"/>
            </a:solidFill>
          </a:ln>
        </p:spPr>
        <p:txBody>
          <a:bodyPr wrap="square" lIns="130622" tIns="65311" rIns="130622" bIns="65311">
            <a:spAutoFit/>
          </a:bodyPr>
          <a:lstStyle/>
          <a:p>
            <a:pPr marL="489833" indent="-489833" algn="just">
              <a:buFont typeface="Wingdings" pitchFamily="2" charset="2"/>
              <a:buChar char="Ø"/>
            </a:pPr>
            <a:r>
              <a:rPr lang="en-US" dirty="0" smtClean="0"/>
              <a:t>The Hall effect was discovered in 1879 by Edward H. Hall. The effect exists in all conducting materials, but is particularly pronounced and useful in semiconductors. To understand the principle, consider a block of conducting medium through which a current of electrons is flowing caused by an external source, as shown in </a:t>
            </a:r>
            <a:r>
              <a:rPr lang="en-US" b="1" dirty="0" smtClean="0"/>
              <a:t>Figure 5.38.</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645533" y="4395530"/>
            <a:ext cx="9301088" cy="3597783"/>
          </a:xfrm>
          <a:prstGeom prst="rect">
            <a:avLst/>
          </a:prstGeom>
          <a:ln>
            <a:solidFill>
              <a:srgbClr val="00B050"/>
            </a:solid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1979600" y="8317680"/>
            <a:ext cx="10387013" cy="93599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32790"/>
            <a:ext cx="13716000" cy="2532555"/>
          </a:xfrm>
          <a:prstGeom prst="rect">
            <a:avLst/>
          </a:prstGeom>
          <a:solidFill>
            <a:srgbClr val="FFE1FF"/>
          </a:solidFill>
          <a:ln>
            <a:solidFill>
              <a:srgbClr val="00B050"/>
            </a:solidFill>
          </a:ln>
        </p:spPr>
        <p:txBody>
          <a:bodyPr wrap="square" lIns="130622" tIns="65311" rIns="130622" bIns="65311">
            <a:spAutoFit/>
          </a:bodyPr>
          <a:lstStyle/>
          <a:p>
            <a:pPr marL="489833" indent="-489833" algn="just">
              <a:buFont typeface="Wingdings" pitchFamily="2" charset="2"/>
              <a:buChar char="Ø"/>
            </a:pPr>
            <a:r>
              <a:rPr lang="en-US" dirty="0" smtClean="0"/>
              <a:t>A magnetic flux density </a:t>
            </a:r>
            <a:r>
              <a:rPr lang="en-US" i="1" dirty="0" smtClean="0"/>
              <a:t>B is established across the conductor, making an angle q with the </a:t>
            </a:r>
            <a:r>
              <a:rPr lang="en-US" dirty="0" smtClean="0"/>
              <a:t>direction of the current (in </a:t>
            </a:r>
            <a:r>
              <a:rPr lang="en-US" b="1" dirty="0" smtClean="0"/>
              <a:t>Figure 5.38, </a:t>
            </a:r>
            <a:r>
              <a:rPr lang="el-GR" b="1" dirty="0" smtClean="0"/>
              <a:t>θ</a:t>
            </a:r>
            <a:r>
              <a:rPr lang="en-US" b="1" dirty="0" smtClean="0"/>
              <a:t>=  90°). The electrons flow at a velocity </a:t>
            </a:r>
            <a:r>
              <a:rPr lang="en-US" b="1" i="1" dirty="0" smtClean="0"/>
              <a:t>v, and </a:t>
            </a:r>
            <a:r>
              <a:rPr lang="en-US" dirty="0" smtClean="0"/>
              <a:t>according to </a:t>
            </a:r>
            <a:r>
              <a:rPr lang="en-US" b="1" dirty="0" smtClean="0"/>
              <a:t>Equation (5.22), a force perpendicular to both the current and field is </a:t>
            </a:r>
            <a:r>
              <a:rPr lang="en-US" dirty="0" smtClean="0"/>
              <a:t>established on the flowing electrons. </a:t>
            </a:r>
          </a:p>
          <a:p>
            <a:pPr marL="489833" indent="-489833" algn="just">
              <a:buFont typeface="Wingdings" pitchFamily="2" charset="2"/>
              <a:buChar char="Ø"/>
            </a:pPr>
            <a:r>
              <a:rPr lang="en-US" dirty="0" smtClean="0"/>
              <a:t>Since the force is related to the electric field intensity as </a:t>
            </a:r>
            <a:r>
              <a:rPr lang="en-US" i="1" dirty="0" smtClean="0"/>
              <a:t>F = </a:t>
            </a:r>
            <a:r>
              <a:rPr lang="en-US" i="1" dirty="0" err="1" smtClean="0"/>
              <a:t>qE</a:t>
            </a:r>
            <a:r>
              <a:rPr lang="en-US" i="1" dirty="0" smtClean="0"/>
              <a:t>, we can write the electric field intensity in the conductor as</a:t>
            </a:r>
            <a:endParaRPr lang="en-US"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437372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2. Hall Effect Sensors</a:t>
            </a:r>
            <a:endParaRPr lang="en-US" b="1" dirty="0"/>
          </a:p>
        </p:txBody>
      </p:sp>
      <p:pic>
        <p:nvPicPr>
          <p:cNvPr id="2050" name="Picture 2"/>
          <p:cNvPicPr>
            <a:picLocks noChangeAspect="1" noChangeArrowheads="1"/>
          </p:cNvPicPr>
          <p:nvPr/>
        </p:nvPicPr>
        <p:blipFill>
          <a:blip r:embed="rId2" cstate="print"/>
          <a:srcRect/>
          <a:stretch>
            <a:fillRect/>
          </a:stretch>
        </p:blipFill>
        <p:spPr bwMode="auto">
          <a:xfrm>
            <a:off x="3902400" y="4568189"/>
            <a:ext cx="4798689" cy="1200293"/>
          </a:xfrm>
          <a:prstGeom prst="rect">
            <a:avLst/>
          </a:prstGeom>
          <a:ln>
            <a:solidFill>
              <a:srgbClr val="00B050"/>
            </a:solidFill>
          </a:ln>
          <a:effectLst>
            <a:outerShdw blurRad="292100" dist="139700" dir="2700000" algn="tl" rotWithShape="0">
              <a:srgbClr val="333333">
                <a:alpha val="65000"/>
              </a:srgbClr>
            </a:outerShdw>
          </a:effectLst>
        </p:spPr>
      </p:pic>
      <p:sp>
        <p:nvSpPr>
          <p:cNvPr id="2" name="Rectangle 1"/>
          <p:cNvSpPr/>
          <p:nvPr/>
        </p:nvSpPr>
        <p:spPr>
          <a:xfrm>
            <a:off x="1241376" y="6120235"/>
            <a:ext cx="11125236" cy="932117"/>
          </a:xfrm>
          <a:prstGeom prst="rect">
            <a:avLst/>
          </a:prstGeom>
          <a:solidFill>
            <a:schemeClr val="accent3">
              <a:lumMod val="20000"/>
              <a:lumOff val="80000"/>
            </a:schemeClr>
          </a:solidFill>
          <a:ln>
            <a:solidFill>
              <a:schemeClr val="accent1"/>
            </a:solidFill>
          </a:ln>
        </p:spPr>
        <p:txBody>
          <a:bodyPr wrap="square" lIns="130622" tIns="65311" rIns="130622" bIns="65311">
            <a:spAutoFit/>
          </a:bodyPr>
          <a:lstStyle/>
          <a:p>
            <a:pPr algn="just"/>
            <a:r>
              <a:rPr lang="en-US" dirty="0"/>
              <a:t>The index </a:t>
            </a:r>
            <a:r>
              <a:rPr lang="en-US" i="1" dirty="0"/>
              <a:t>H </a:t>
            </a:r>
            <a:r>
              <a:rPr lang="en-US" dirty="0"/>
              <a:t>indicates this is the Hall electric field and it is perpendicular to the </a:t>
            </a:r>
            <a:r>
              <a:rPr lang="en-US" dirty="0" smtClean="0"/>
              <a:t>direction </a:t>
            </a:r>
            <a:r>
              <a:rPr lang="en-IN" dirty="0" smtClean="0"/>
              <a:t>of </a:t>
            </a:r>
            <a:r>
              <a:rPr lang="en-IN" dirty="0"/>
              <a:t>current flow.</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437372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2. Hall Effect Sensors</a:t>
            </a:r>
            <a:endParaRPr lang="en-US" b="1" dirty="0"/>
          </a:p>
        </p:txBody>
      </p:sp>
      <p:sp>
        <p:nvSpPr>
          <p:cNvPr id="6" name="Rectangle 5"/>
          <p:cNvSpPr/>
          <p:nvPr/>
        </p:nvSpPr>
        <p:spPr>
          <a:xfrm>
            <a:off x="269268" y="1649625"/>
            <a:ext cx="12961440" cy="1732336"/>
          </a:xfrm>
          <a:prstGeom prst="rect">
            <a:avLst/>
          </a:prstGeom>
          <a:solidFill>
            <a:srgbClr val="FFCCFF"/>
          </a:solidFill>
          <a:ln>
            <a:solidFill>
              <a:schemeClr val="accent1"/>
            </a:solidFill>
          </a:ln>
        </p:spPr>
        <p:txBody>
          <a:bodyPr wrap="square" lIns="130622" tIns="65311" rIns="130622" bIns="65311">
            <a:spAutoFit/>
          </a:bodyPr>
          <a:lstStyle/>
          <a:p>
            <a:pPr marL="408194" indent="-408194" algn="just">
              <a:buFont typeface="Wingdings" pitchFamily="2" charset="2"/>
              <a:buChar char="Ø"/>
            </a:pPr>
            <a:r>
              <a:rPr lang="en-US" dirty="0"/>
              <a:t>To rewrite this in terms of current flowing in the element, we note </a:t>
            </a:r>
            <a:r>
              <a:rPr lang="en-US" dirty="0" smtClean="0"/>
              <a:t>that the </a:t>
            </a:r>
            <a:r>
              <a:rPr lang="en-US" dirty="0"/>
              <a:t>current density may be written as </a:t>
            </a:r>
            <a:r>
              <a:rPr lang="en-US" i="1" dirty="0"/>
              <a:t>J </a:t>
            </a:r>
            <a:r>
              <a:rPr lang="en-US" i="1" dirty="0" smtClean="0"/>
              <a:t>=</a:t>
            </a:r>
            <a:r>
              <a:rPr lang="en-US" dirty="0" smtClean="0"/>
              <a:t> </a:t>
            </a:r>
            <a:r>
              <a:rPr lang="en-US" i="1" dirty="0" err="1"/>
              <a:t>nqv</a:t>
            </a:r>
            <a:r>
              <a:rPr lang="en-US" i="1" dirty="0"/>
              <a:t> </a:t>
            </a:r>
            <a:r>
              <a:rPr lang="en-US" dirty="0"/>
              <a:t>[A/m</a:t>
            </a:r>
            <a:r>
              <a:rPr lang="en-US" baseline="30000" dirty="0"/>
              <a:t>2</a:t>
            </a:r>
            <a:r>
              <a:rPr lang="en-US" dirty="0"/>
              <a:t>], where </a:t>
            </a:r>
            <a:r>
              <a:rPr lang="en-US" i="1" dirty="0" err="1"/>
              <a:t>nq</a:t>
            </a:r>
            <a:r>
              <a:rPr lang="en-US" i="1" dirty="0"/>
              <a:t> </a:t>
            </a:r>
            <a:r>
              <a:rPr lang="en-US" dirty="0"/>
              <a:t>is the charge </a:t>
            </a:r>
            <a:r>
              <a:rPr lang="en-US" dirty="0" smtClean="0"/>
              <a:t>density (</a:t>
            </a:r>
            <a:r>
              <a:rPr lang="en-US" i="1" dirty="0" smtClean="0"/>
              <a:t>n </a:t>
            </a:r>
            <a:r>
              <a:rPr lang="en-US" dirty="0"/>
              <a:t>is number of electrons per cubic meter and </a:t>
            </a:r>
            <a:r>
              <a:rPr lang="en-US" i="1" dirty="0"/>
              <a:t>q </a:t>
            </a:r>
            <a:r>
              <a:rPr lang="en-US" dirty="0"/>
              <a:t>is the charge of the electron). </a:t>
            </a:r>
            <a:r>
              <a:rPr lang="en-US" i="1" dirty="0"/>
              <a:t>v </a:t>
            </a:r>
            <a:r>
              <a:rPr lang="en-US" dirty="0"/>
              <a:t>is </a:t>
            </a:r>
            <a:r>
              <a:rPr lang="en-US" dirty="0" smtClean="0"/>
              <a:t>the </a:t>
            </a:r>
            <a:r>
              <a:rPr lang="en-IN" dirty="0" smtClean="0"/>
              <a:t>average </a:t>
            </a:r>
            <a:r>
              <a:rPr lang="en-IN" dirty="0"/>
              <a:t>velocity of electrons.</a:t>
            </a:r>
          </a:p>
        </p:txBody>
      </p:sp>
      <p:sp>
        <p:nvSpPr>
          <p:cNvPr id="7" name="Rectangle 6"/>
          <p:cNvSpPr/>
          <p:nvPr/>
        </p:nvSpPr>
        <p:spPr>
          <a:xfrm>
            <a:off x="269269" y="3867472"/>
            <a:ext cx="6550773" cy="532007"/>
          </a:xfrm>
          <a:prstGeom prst="rect">
            <a:avLst/>
          </a:prstGeom>
        </p:spPr>
        <p:txBody>
          <a:bodyPr wrap="none" lIns="130622" tIns="65311" rIns="130622" bIns="65311">
            <a:spAutoFit/>
          </a:bodyPr>
          <a:lstStyle/>
          <a:p>
            <a:r>
              <a:rPr lang="en-US" dirty="0"/>
              <a:t>Therefore the Hall electric field intensity is</a:t>
            </a:r>
            <a:endParaRPr lang="en-IN"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3346" y="4526280"/>
            <a:ext cx="5929313"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64344" y="5909444"/>
            <a:ext cx="12226304" cy="932117"/>
          </a:xfrm>
          <a:prstGeom prst="rect">
            <a:avLst/>
          </a:prstGeom>
          <a:solidFill>
            <a:srgbClr val="FFE1FF"/>
          </a:solidFill>
          <a:ln>
            <a:solidFill>
              <a:schemeClr val="accent1"/>
            </a:solidFill>
          </a:ln>
        </p:spPr>
        <p:txBody>
          <a:bodyPr wrap="square" lIns="130622" tIns="65311" rIns="130622" bIns="65311">
            <a:spAutoFit/>
          </a:bodyPr>
          <a:lstStyle/>
          <a:p>
            <a:pPr algn="just"/>
            <a:r>
              <a:rPr lang="en-US" dirty="0"/>
              <a:t>The current density is the current </a:t>
            </a:r>
            <a:r>
              <a:rPr lang="en-US" i="1" dirty="0"/>
              <a:t>I </a:t>
            </a:r>
            <a:r>
              <a:rPr lang="en-US" dirty="0"/>
              <a:t>divided by the cross-sectional area perpendicular </a:t>
            </a:r>
            <a:r>
              <a:rPr lang="en-US" dirty="0" smtClean="0"/>
              <a:t>to the </a:t>
            </a:r>
            <a:r>
              <a:rPr lang="en-US" dirty="0"/>
              <a:t>flow of current or </a:t>
            </a:r>
            <a:r>
              <a:rPr lang="en-US" i="1" dirty="0"/>
              <a:t>J </a:t>
            </a:r>
            <a:r>
              <a:rPr lang="en-US" dirty="0"/>
              <a:t>=</a:t>
            </a:r>
            <a:r>
              <a:rPr lang="en-US" dirty="0" smtClean="0"/>
              <a:t> </a:t>
            </a:r>
            <a:r>
              <a:rPr lang="en-US" i="1" dirty="0"/>
              <a:t>I</a:t>
            </a:r>
            <a:r>
              <a:rPr lang="en-US" dirty="0"/>
              <a:t>/</a:t>
            </a:r>
            <a:r>
              <a:rPr lang="en-US" i="1" dirty="0" err="1"/>
              <a:t>Ld</a:t>
            </a:r>
            <a:r>
              <a:rPr lang="en-US" dirty="0"/>
              <a:t>:</a:t>
            </a:r>
            <a:endParaRPr lang="en-IN" dirty="0"/>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93" y="7194514"/>
            <a:ext cx="3686175" cy="94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2964658" y="8321899"/>
            <a:ext cx="9401955" cy="1332226"/>
          </a:xfrm>
          <a:prstGeom prst="rect">
            <a:avLst/>
          </a:prstGeom>
          <a:solidFill>
            <a:schemeClr val="accent4">
              <a:lumMod val="20000"/>
              <a:lumOff val="80000"/>
            </a:schemeClr>
          </a:solidFill>
          <a:ln>
            <a:solidFill>
              <a:schemeClr val="accent1"/>
            </a:solidFill>
          </a:ln>
        </p:spPr>
        <p:txBody>
          <a:bodyPr wrap="square" lIns="130622" tIns="65311" rIns="130622" bIns="65311">
            <a:spAutoFit/>
          </a:bodyPr>
          <a:lstStyle/>
          <a:p>
            <a:pPr algn="just"/>
            <a:r>
              <a:rPr lang="en-US" dirty="0"/>
              <a:t>The force pulls the electrons toward the front surface of the conductor and therefore </a:t>
            </a:r>
            <a:r>
              <a:rPr lang="en-US" dirty="0" smtClean="0"/>
              <a:t>a voltage </a:t>
            </a:r>
            <a:r>
              <a:rPr lang="en-US" dirty="0"/>
              <a:t>develops between the back (positive) and front (negative) surfaces.</a:t>
            </a:r>
            <a:endParaRPr lang="en-IN" dirty="0"/>
          </a:p>
        </p:txBody>
      </p:sp>
    </p:spTree>
    <p:extLst>
      <p:ext uri="{BB962C8B-B14F-4D97-AF65-F5344CB8AC3E}">
        <p14:creationId xmlns:p14="http://schemas.microsoft.com/office/powerpoint/2010/main" val="3472213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437372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2. Hall Effect Sensors</a:t>
            </a:r>
            <a:endParaRPr lang="en-US" b="1" dirty="0"/>
          </a:p>
        </p:txBody>
      </p:sp>
      <p:sp>
        <p:nvSpPr>
          <p:cNvPr id="6" name="Rectangle 5"/>
          <p:cNvSpPr/>
          <p:nvPr/>
        </p:nvSpPr>
        <p:spPr>
          <a:xfrm>
            <a:off x="0" y="2177684"/>
            <a:ext cx="13716000" cy="1732336"/>
          </a:xfrm>
          <a:prstGeom prst="rect">
            <a:avLst/>
          </a:prstGeom>
          <a:solidFill>
            <a:schemeClr val="accent3">
              <a:lumMod val="40000"/>
              <a:lumOff val="60000"/>
            </a:schemeClr>
          </a:solidFill>
          <a:ln>
            <a:solidFill>
              <a:schemeClr val="accent1"/>
            </a:solidFill>
          </a:ln>
        </p:spPr>
        <p:txBody>
          <a:bodyPr wrap="square" lIns="130622" tIns="65311" rIns="130622" bIns="65311">
            <a:spAutoFit/>
          </a:bodyPr>
          <a:lstStyle/>
          <a:p>
            <a:pPr marL="408194" indent="-408194" algn="just">
              <a:buFont typeface="Wingdings" pitchFamily="2" charset="2"/>
              <a:buChar char="Ø"/>
            </a:pPr>
            <a:r>
              <a:rPr lang="en-IN" dirty="0"/>
              <a:t>The </a:t>
            </a:r>
            <a:r>
              <a:rPr lang="en-IN" dirty="0" smtClean="0"/>
              <a:t>potential </a:t>
            </a:r>
            <a:r>
              <a:rPr lang="en-US" dirty="0"/>
              <a:t>difference is the integral of the electric field intensity </a:t>
            </a:r>
            <a:r>
              <a:rPr lang="en-US" i="1" dirty="0"/>
              <a:t>E </a:t>
            </a:r>
            <a:r>
              <a:rPr lang="en-US" dirty="0"/>
              <a:t>along the path of length </a:t>
            </a:r>
            <a:r>
              <a:rPr lang="en-US" i="1" dirty="0" smtClean="0"/>
              <a:t>L</a:t>
            </a:r>
            <a:r>
              <a:rPr lang="en-US" dirty="0" smtClean="0"/>
              <a:t>. </a:t>
            </a:r>
          </a:p>
          <a:p>
            <a:pPr marL="408194" indent="-408194" algn="just">
              <a:buFont typeface="Wingdings" pitchFamily="2" charset="2"/>
              <a:buChar char="Ø"/>
            </a:pPr>
            <a:r>
              <a:rPr lang="en-US" dirty="0" smtClean="0"/>
              <a:t>Because </a:t>
            </a:r>
            <a:r>
              <a:rPr lang="en-US" dirty="0"/>
              <a:t>Hall elements are typically small, we may assume </a:t>
            </a:r>
            <a:r>
              <a:rPr lang="en-US" i="1" dirty="0"/>
              <a:t>E </a:t>
            </a:r>
            <a:r>
              <a:rPr lang="en-US" dirty="0"/>
              <a:t>is constant along </a:t>
            </a:r>
            <a:r>
              <a:rPr lang="en-US" i="1" dirty="0"/>
              <a:t>L </a:t>
            </a:r>
            <a:r>
              <a:rPr lang="en-US" dirty="0" smtClean="0"/>
              <a:t>and </a:t>
            </a:r>
            <a:r>
              <a:rPr lang="en-IN" dirty="0" smtClean="0"/>
              <a:t>write</a:t>
            </a:r>
            <a:endParaRPr lang="en-IN"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458" y="4184307"/>
            <a:ext cx="4129088" cy="11036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85292" y="5662872"/>
            <a:ext cx="12853428" cy="932117"/>
          </a:xfrm>
          <a:prstGeom prst="rect">
            <a:avLst/>
          </a:prstGeom>
          <a:solidFill>
            <a:schemeClr val="accent2">
              <a:lumMod val="40000"/>
              <a:lumOff val="60000"/>
            </a:schemeClr>
          </a:solidFill>
          <a:ln>
            <a:solidFill>
              <a:schemeClr val="accent1"/>
            </a:solidFill>
          </a:ln>
        </p:spPr>
        <p:txBody>
          <a:bodyPr wrap="square" lIns="130622" tIns="65311" rIns="130622" bIns="65311">
            <a:spAutoFit/>
          </a:bodyPr>
          <a:lstStyle/>
          <a:p>
            <a:pPr marL="408194" indent="-408194" algn="just">
              <a:buFont typeface="Arial" pitchFamily="34" charset="0"/>
              <a:buChar char="•"/>
            </a:pPr>
            <a:r>
              <a:rPr lang="en-US" dirty="0"/>
              <a:t>This voltage is the </a:t>
            </a:r>
            <a:r>
              <a:rPr lang="en-US" b="1" i="1" dirty="0"/>
              <a:t>Hall voltage</a:t>
            </a:r>
            <a:r>
              <a:rPr lang="en-US" dirty="0"/>
              <a:t>. In particular, in measurements, the angle </a:t>
            </a:r>
            <a:r>
              <a:rPr lang="el-GR" dirty="0" smtClean="0"/>
              <a:t>θ</a:t>
            </a:r>
            <a:r>
              <a:rPr lang="en-US" dirty="0" smtClean="0"/>
              <a:t> </a:t>
            </a:r>
            <a:r>
              <a:rPr lang="en-US" dirty="0"/>
              <a:t>is </a:t>
            </a:r>
            <a:r>
              <a:rPr lang="en-US" dirty="0" smtClean="0"/>
              <a:t>typically 90° </a:t>
            </a:r>
            <a:r>
              <a:rPr lang="en-US" dirty="0"/>
              <a:t>and the Hall voltage is given by</a:t>
            </a:r>
            <a:endParaRPr lang="en-IN"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9809" y="7035823"/>
            <a:ext cx="2600325" cy="11315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377208" y="8167392"/>
            <a:ext cx="6858000" cy="1332226"/>
          </a:xfrm>
          <a:prstGeom prst="rect">
            <a:avLst/>
          </a:prstGeom>
          <a:solidFill>
            <a:schemeClr val="accent4">
              <a:lumMod val="20000"/>
              <a:lumOff val="80000"/>
            </a:schemeClr>
          </a:solidFill>
          <a:ln>
            <a:solidFill>
              <a:schemeClr val="accent1"/>
            </a:solidFill>
          </a:ln>
        </p:spPr>
        <p:txBody>
          <a:bodyPr lIns="130622" tIns="65311" rIns="130622" bIns="65311">
            <a:spAutoFit/>
          </a:bodyPr>
          <a:lstStyle/>
          <a:p>
            <a:r>
              <a:rPr lang="en-US" dirty="0"/>
              <a:t>where </a:t>
            </a:r>
            <a:r>
              <a:rPr lang="en-US" i="1" dirty="0"/>
              <a:t>d </a:t>
            </a:r>
            <a:r>
              <a:rPr lang="en-US" dirty="0"/>
              <a:t>is the thickness of the hall plate, </a:t>
            </a:r>
            <a:r>
              <a:rPr lang="en-US" i="1" dirty="0"/>
              <a:t>n </a:t>
            </a:r>
            <a:r>
              <a:rPr lang="en-US" dirty="0"/>
              <a:t>is the carrier density [charges/m</a:t>
            </a:r>
            <a:r>
              <a:rPr lang="en-US" baseline="30000" dirty="0"/>
              <a:t>3</a:t>
            </a:r>
            <a:r>
              <a:rPr lang="en-US" dirty="0"/>
              <a:t>], and </a:t>
            </a:r>
            <a:r>
              <a:rPr lang="en-US" i="1" dirty="0"/>
              <a:t>q </a:t>
            </a:r>
            <a:r>
              <a:rPr lang="en-US" dirty="0"/>
              <a:t>is</a:t>
            </a:r>
          </a:p>
          <a:p>
            <a:r>
              <a:rPr lang="en-US" dirty="0"/>
              <a:t>the charge of the electron [C].</a:t>
            </a:r>
            <a:endParaRPr lang="en-IN" dirty="0"/>
          </a:p>
        </p:txBody>
      </p:sp>
    </p:spTree>
    <p:extLst>
      <p:ext uri="{BB962C8B-B14F-4D97-AF65-F5344CB8AC3E}">
        <p14:creationId xmlns:p14="http://schemas.microsoft.com/office/powerpoint/2010/main" val="3051326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00189" y="111760"/>
            <a:ext cx="10715625" cy="9834880"/>
          </a:xfrm>
          <a:prstGeom prst="rect">
            <a:avLst/>
          </a:prstGeom>
          <a:noFill/>
          <a:ln w="9525">
            <a:noFill/>
            <a:miter lim="800000"/>
            <a:headEnd/>
            <a:tailEnd/>
          </a:ln>
        </p:spPr>
      </p:pic>
      <p:sp>
        <p:nvSpPr>
          <p:cNvPr id="5" name="TextBox 4"/>
          <p:cNvSpPr txBox="1"/>
          <p:nvPr/>
        </p:nvSpPr>
        <p:spPr>
          <a:xfrm>
            <a:off x="1241378" y="-40163"/>
            <a:ext cx="11773307" cy="578174"/>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900" b="1" dirty="0" smtClean="0"/>
              <a:t>UNITS</a:t>
            </a:r>
            <a:endParaRPr lang="en-IN" sz="2900" b="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437372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2. Hall Effect Sensors</a:t>
            </a:r>
            <a:endParaRPr lang="en-US" b="1" dirty="0"/>
          </a:p>
        </p:txBody>
      </p:sp>
      <p:pic>
        <p:nvPicPr>
          <p:cNvPr id="1027" name="Picture 3"/>
          <p:cNvPicPr>
            <a:picLocks noChangeAspect="1" noChangeArrowheads="1"/>
          </p:cNvPicPr>
          <p:nvPr/>
        </p:nvPicPr>
        <p:blipFill>
          <a:blip r:embed="rId2" cstate="print"/>
          <a:srcRect/>
          <a:stretch>
            <a:fillRect/>
          </a:stretch>
        </p:blipFill>
        <p:spPr bwMode="auto">
          <a:xfrm>
            <a:off x="1" y="1659028"/>
            <a:ext cx="13735136" cy="67497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437372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2. Hall Effect Sensors</a:t>
            </a:r>
            <a:endParaRPr lang="en-US" b="1" dirty="0"/>
          </a:p>
        </p:txBody>
      </p:sp>
      <p:pic>
        <p:nvPicPr>
          <p:cNvPr id="2051" name="Picture 3"/>
          <p:cNvPicPr>
            <a:picLocks noChangeAspect="1" noChangeArrowheads="1"/>
          </p:cNvPicPr>
          <p:nvPr/>
        </p:nvPicPr>
        <p:blipFill>
          <a:blip r:embed="rId2" cstate="print"/>
          <a:srcRect/>
          <a:stretch>
            <a:fillRect/>
          </a:stretch>
        </p:blipFill>
        <p:spPr bwMode="auto">
          <a:xfrm>
            <a:off x="53244" y="1755237"/>
            <a:ext cx="13507044" cy="2187922"/>
          </a:xfrm>
          <a:prstGeom prst="rect">
            <a:avLst/>
          </a:prstGeom>
          <a:ln>
            <a:noFill/>
          </a:ln>
          <a:effectLst>
            <a:outerShdw blurRad="292100" dist="139700" dir="2700000" algn="tl" rotWithShape="0">
              <a:srgbClr val="333333">
                <a:alpha val="65000"/>
              </a:srgbClr>
            </a:outerShdw>
          </a:effectLst>
        </p:spPr>
      </p:pic>
      <p:pic>
        <p:nvPicPr>
          <p:cNvPr id="2052" name="Picture 4"/>
          <p:cNvPicPr>
            <a:picLocks noChangeAspect="1" noChangeArrowheads="1"/>
          </p:cNvPicPr>
          <p:nvPr/>
        </p:nvPicPr>
        <p:blipFill>
          <a:blip r:embed="rId3" cstate="print"/>
          <a:srcRect/>
          <a:stretch>
            <a:fillRect/>
          </a:stretch>
        </p:blipFill>
        <p:spPr bwMode="auto">
          <a:xfrm>
            <a:off x="83418" y="4289919"/>
            <a:ext cx="13363314" cy="505757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72412" y="2542540"/>
            <a:ext cx="12858297" cy="512695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437372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2. Hall Effect Sensors</a:t>
            </a:r>
            <a:endParaRPr lang="en-US" b="1"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76687" y="1860848"/>
            <a:ext cx="13162034" cy="253468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6" name="Rectangle 5"/>
          <p:cNvSpPr/>
          <p:nvPr/>
        </p:nvSpPr>
        <p:spPr>
          <a:xfrm>
            <a:off x="0" y="699120"/>
            <a:ext cx="437372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2. Hall Effect Sensors</a:t>
            </a:r>
            <a:endParaRPr lang="en-US" b="1" dirty="0"/>
          </a:p>
        </p:txBody>
      </p:sp>
      <p:pic>
        <p:nvPicPr>
          <p:cNvPr id="4099" name="Picture 3"/>
          <p:cNvPicPr>
            <a:picLocks noChangeAspect="1" noChangeArrowheads="1"/>
          </p:cNvPicPr>
          <p:nvPr/>
        </p:nvPicPr>
        <p:blipFill>
          <a:blip r:embed="rId3" cstate="print"/>
          <a:srcRect/>
          <a:stretch>
            <a:fillRect/>
          </a:stretch>
        </p:blipFill>
        <p:spPr bwMode="auto">
          <a:xfrm>
            <a:off x="226679" y="4733297"/>
            <a:ext cx="13328066" cy="388670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5" name="Rectangle 4"/>
          <p:cNvSpPr/>
          <p:nvPr/>
        </p:nvSpPr>
        <p:spPr>
          <a:xfrm>
            <a:off x="0" y="699120"/>
            <a:ext cx="437372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2. Hall Effect Sensors</a:t>
            </a:r>
            <a:endParaRPr lang="en-US" b="1" dirty="0"/>
          </a:p>
        </p:txBody>
      </p:sp>
      <p:pic>
        <p:nvPicPr>
          <p:cNvPr id="5122" name="Picture 2"/>
          <p:cNvPicPr>
            <a:picLocks noChangeAspect="1" noChangeArrowheads="1"/>
          </p:cNvPicPr>
          <p:nvPr/>
        </p:nvPicPr>
        <p:blipFill>
          <a:blip r:embed="rId2" cstate="print"/>
          <a:srcRect/>
          <a:stretch>
            <a:fillRect/>
          </a:stretch>
        </p:blipFill>
        <p:spPr bwMode="auto">
          <a:xfrm>
            <a:off x="1" y="1544013"/>
            <a:ext cx="7558088" cy="4191000"/>
          </a:xfrm>
          <a:prstGeom prst="rect">
            <a:avLst/>
          </a:prstGeom>
          <a:ln>
            <a:solidFill>
              <a:schemeClr val="accent1"/>
            </a:solidFill>
          </a:ln>
          <a:effectLst>
            <a:outerShdw blurRad="292100" dist="139700" dir="2700000" algn="tl" rotWithShape="0">
              <a:srgbClr val="333333">
                <a:alpha val="65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7722097" y="1966460"/>
            <a:ext cx="2586038" cy="143891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162507" y="6296541"/>
            <a:ext cx="13392239" cy="264029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701318" y="1466269"/>
            <a:ext cx="6438437" cy="4724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47" name="Picture 3"/>
          <p:cNvPicPr>
            <a:picLocks noChangeAspect="1" noChangeArrowheads="1"/>
          </p:cNvPicPr>
          <p:nvPr/>
        </p:nvPicPr>
        <p:blipFill>
          <a:blip r:embed="rId3" cstate="print"/>
          <a:srcRect/>
          <a:stretch>
            <a:fillRect/>
          </a:stretch>
        </p:blipFill>
        <p:spPr bwMode="auto">
          <a:xfrm>
            <a:off x="2429508" y="6402154"/>
            <a:ext cx="9073008" cy="2534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48" name="Picture 4"/>
          <p:cNvPicPr>
            <a:picLocks noChangeAspect="1" noChangeArrowheads="1"/>
          </p:cNvPicPr>
          <p:nvPr/>
        </p:nvPicPr>
        <p:blipFill>
          <a:blip r:embed="rId4" cstate="print"/>
          <a:srcRect/>
          <a:stretch>
            <a:fillRect/>
          </a:stretch>
        </p:blipFill>
        <p:spPr bwMode="auto">
          <a:xfrm>
            <a:off x="7398061" y="1438402"/>
            <a:ext cx="2871788" cy="4679950"/>
          </a:xfrm>
          <a:prstGeom prst="rect">
            <a:avLst/>
          </a:prstGeom>
          <a:noFill/>
          <a:ln w="9525">
            <a:noFill/>
            <a:miter lim="800000"/>
            <a:headEnd/>
            <a:tailEnd/>
          </a:ln>
        </p:spPr>
      </p:pic>
      <p:sp>
        <p:nvSpPr>
          <p:cNvPr id="7" name="TextBox 6"/>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FIELDS: SENSORS AND ACTUATORS </a:t>
            </a:r>
            <a:endParaRPr lang="en-IN" b="1" dirty="0"/>
          </a:p>
        </p:txBody>
      </p:sp>
      <p:sp>
        <p:nvSpPr>
          <p:cNvPr id="8" name="Rectangle 7"/>
          <p:cNvSpPr/>
          <p:nvPr/>
        </p:nvSpPr>
        <p:spPr>
          <a:xfrm>
            <a:off x="0" y="699120"/>
            <a:ext cx="4373724"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2. Hall Effect Sensors</a:t>
            </a:r>
            <a:endParaRPr lang="en-US" b="1" dirty="0"/>
          </a:p>
        </p:txBody>
      </p:sp>
      <p:pic>
        <p:nvPicPr>
          <p:cNvPr id="6149" name="Picture 5"/>
          <p:cNvPicPr>
            <a:picLocks noChangeAspect="1" noChangeArrowheads="1"/>
          </p:cNvPicPr>
          <p:nvPr/>
        </p:nvPicPr>
        <p:blipFill>
          <a:blip r:embed="rId5" cstate="print"/>
          <a:srcRect/>
          <a:stretch>
            <a:fillRect/>
          </a:stretch>
        </p:blipFill>
        <p:spPr bwMode="auto">
          <a:xfrm>
            <a:off x="678658" y="9098871"/>
            <a:ext cx="12358688" cy="894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MAGNETOHYDRODYNAMIC (MHD) SENSORS AND ACTUATORS</a:t>
            </a:r>
            <a:endParaRPr lang="en-IN" b="1" dirty="0"/>
          </a:p>
        </p:txBody>
      </p:sp>
      <p:sp>
        <p:nvSpPr>
          <p:cNvPr id="5" name="Rectangle 4"/>
          <p:cNvSpPr/>
          <p:nvPr/>
        </p:nvSpPr>
        <p:spPr>
          <a:xfrm>
            <a:off x="0" y="699120"/>
            <a:ext cx="253752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1026" name="Picture 2"/>
          <p:cNvPicPr>
            <a:picLocks noChangeAspect="1" noChangeArrowheads="1"/>
          </p:cNvPicPr>
          <p:nvPr/>
        </p:nvPicPr>
        <p:blipFill>
          <a:blip r:embed="rId2" cstate="print"/>
          <a:srcRect/>
          <a:stretch>
            <a:fillRect/>
          </a:stretch>
        </p:blipFill>
        <p:spPr bwMode="auto">
          <a:xfrm>
            <a:off x="53245" y="2283295"/>
            <a:ext cx="13414736" cy="4183142"/>
          </a:xfrm>
          <a:prstGeom prst="rect">
            <a:avLst/>
          </a:prstGeom>
          <a:ln>
            <a:solidFill>
              <a:srgbClr val="00B050"/>
            </a:solid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5293521" y="6889394"/>
            <a:ext cx="3128963" cy="19418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MAGNETOHYDRODYNAMIC (MHD) SENSORS AND ACTUATORS</a:t>
            </a:r>
            <a:endParaRPr lang="en-IN" b="1" dirty="0"/>
          </a:p>
        </p:txBody>
      </p:sp>
      <p:sp>
        <p:nvSpPr>
          <p:cNvPr id="5" name="Rectangle 4"/>
          <p:cNvSpPr/>
          <p:nvPr/>
        </p:nvSpPr>
        <p:spPr>
          <a:xfrm>
            <a:off x="0" y="699120"/>
            <a:ext cx="577788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MHD Generator or Sensor</a:t>
            </a:r>
            <a:endParaRPr lang="en-US" b="1" dirty="0"/>
          </a:p>
        </p:txBody>
      </p:sp>
      <p:pic>
        <p:nvPicPr>
          <p:cNvPr id="2050" name="Picture 2"/>
          <p:cNvPicPr>
            <a:picLocks noChangeAspect="1" noChangeArrowheads="1"/>
          </p:cNvPicPr>
          <p:nvPr/>
        </p:nvPicPr>
        <p:blipFill>
          <a:blip r:embed="rId2" cstate="print"/>
          <a:srcRect/>
          <a:stretch>
            <a:fillRect/>
          </a:stretch>
        </p:blipFill>
        <p:spPr bwMode="auto">
          <a:xfrm>
            <a:off x="0" y="2283295"/>
            <a:ext cx="13662756" cy="1811146"/>
          </a:xfrm>
          <a:prstGeom prst="rect">
            <a:avLst/>
          </a:prstGeom>
          <a:noFill/>
          <a:ln w="9525">
            <a:solidFill>
              <a:srgbClr val="00B050"/>
            </a:solid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 y="6593434"/>
            <a:ext cx="13715999" cy="2237791"/>
          </a:xfrm>
          <a:prstGeom prst="rect">
            <a:avLst/>
          </a:prstGeom>
          <a:noFill/>
          <a:ln w="9525">
            <a:solidFill>
              <a:srgbClr val="FF0000"/>
            </a:solid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MAGNETOHYDRODYNAMIC (MHD) SENSORS AND ACTUATORS</a:t>
            </a:r>
            <a:endParaRPr lang="en-IN" b="1" dirty="0"/>
          </a:p>
        </p:txBody>
      </p:sp>
      <p:sp>
        <p:nvSpPr>
          <p:cNvPr id="5" name="Rectangle 4"/>
          <p:cNvSpPr/>
          <p:nvPr/>
        </p:nvSpPr>
        <p:spPr>
          <a:xfrm>
            <a:off x="0" y="699120"/>
            <a:ext cx="480577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MHD Pump or Actuator</a:t>
            </a:r>
            <a:endParaRPr lang="en-US" b="1" dirty="0"/>
          </a:p>
        </p:txBody>
      </p:sp>
      <p:pic>
        <p:nvPicPr>
          <p:cNvPr id="3074" name="Picture 2"/>
          <p:cNvPicPr>
            <a:picLocks noChangeAspect="1" noChangeArrowheads="1"/>
          </p:cNvPicPr>
          <p:nvPr/>
        </p:nvPicPr>
        <p:blipFill>
          <a:blip r:embed="rId2" cstate="print"/>
          <a:srcRect/>
          <a:stretch>
            <a:fillRect/>
          </a:stretch>
        </p:blipFill>
        <p:spPr bwMode="auto">
          <a:xfrm>
            <a:off x="53245" y="2798536"/>
            <a:ext cx="13512194" cy="40747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MAGNETOHYDRODYNAMIC (MHD) SENSORS AND ACTUATORS</a:t>
            </a:r>
            <a:endParaRPr lang="en-IN" b="1" dirty="0"/>
          </a:p>
        </p:txBody>
      </p:sp>
      <p:sp>
        <p:nvSpPr>
          <p:cNvPr id="5" name="Rectangle 4"/>
          <p:cNvSpPr/>
          <p:nvPr/>
        </p:nvSpPr>
        <p:spPr>
          <a:xfrm>
            <a:off x="0" y="699120"/>
            <a:ext cx="480577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MHD Pump or Actuator</a:t>
            </a:r>
            <a:endParaRPr lang="en-US" b="1" dirty="0"/>
          </a:p>
        </p:txBody>
      </p:sp>
      <p:pic>
        <p:nvPicPr>
          <p:cNvPr id="4098" name="Picture 2"/>
          <p:cNvPicPr>
            <a:picLocks noChangeAspect="1" noChangeArrowheads="1"/>
          </p:cNvPicPr>
          <p:nvPr/>
        </p:nvPicPr>
        <p:blipFill>
          <a:blip r:embed="rId2" cstate="print"/>
          <a:srcRect/>
          <a:stretch>
            <a:fillRect/>
          </a:stretch>
        </p:blipFill>
        <p:spPr bwMode="auto">
          <a:xfrm>
            <a:off x="1997461" y="2533035"/>
            <a:ext cx="7975215" cy="4095732"/>
          </a:xfrm>
          <a:prstGeom prst="rect">
            <a:avLst/>
          </a:prstGeom>
          <a:ln>
            <a:solidFill>
              <a:srgbClr val="FF0000"/>
            </a:solid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10412649" y="4463416"/>
            <a:ext cx="2386013" cy="11315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9390" y="-40163"/>
            <a:ext cx="11773307" cy="1024450"/>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900" b="1" dirty="0" smtClean="0"/>
              <a:t>THE ELECTRIC FIELD: CAPACITIVE</a:t>
            </a:r>
            <a:br>
              <a:rPr lang="en-US" sz="2900" b="1" dirty="0" smtClean="0"/>
            </a:br>
            <a:r>
              <a:rPr lang="en-US" sz="2900" b="1" dirty="0" smtClean="0"/>
              <a:t>SENSORS AND ACTUATORS </a:t>
            </a:r>
            <a:endParaRPr lang="en-IN" sz="2900" b="1" dirty="0"/>
          </a:p>
        </p:txBody>
      </p:sp>
      <p:sp>
        <p:nvSpPr>
          <p:cNvPr id="5" name="Rectangle 4"/>
          <p:cNvSpPr/>
          <p:nvPr/>
        </p:nvSpPr>
        <p:spPr>
          <a:xfrm>
            <a:off x="0" y="1002326"/>
            <a:ext cx="286155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sp>
        <p:nvSpPr>
          <p:cNvPr id="6" name="Rectangle 5"/>
          <p:cNvSpPr/>
          <p:nvPr/>
        </p:nvSpPr>
        <p:spPr>
          <a:xfrm>
            <a:off x="485292" y="1755237"/>
            <a:ext cx="11341260" cy="932117"/>
          </a:xfrm>
          <a:prstGeom prst="rect">
            <a:avLst/>
          </a:prstGeom>
        </p:spPr>
        <p:txBody>
          <a:bodyPr wrap="square" lIns="130622" tIns="65311" rIns="130622" bIns="65311">
            <a:spAutoFit/>
          </a:bodyPr>
          <a:lstStyle/>
          <a:p>
            <a:r>
              <a:rPr lang="en-US" dirty="0" smtClean="0"/>
              <a:t>All capacitive sensors are based on the change in capacitance due to the stimulus either directly or indirectly. </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5800725" y="3339412"/>
            <a:ext cx="2114550" cy="86614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3429000" y="4352092"/>
            <a:ext cx="6858000" cy="932117"/>
          </a:xfrm>
          <a:prstGeom prst="rect">
            <a:avLst/>
          </a:prstGeom>
        </p:spPr>
        <p:txBody>
          <a:bodyPr lIns="130622" tIns="65311" rIns="130622" bIns="65311">
            <a:spAutoFit/>
          </a:bodyPr>
          <a:lstStyle/>
          <a:p>
            <a:r>
              <a:rPr lang="en-US" dirty="0" smtClean="0"/>
              <a:t>Capacitance is measured in coulombs/volt (C/V). This unit is called the farad (F) </a:t>
            </a: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4586289" y="5477877"/>
            <a:ext cx="4543425" cy="240284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MAGNETOHYDRODYNAMIC (MHD) SENSORS AND ACTUATORS</a:t>
            </a:r>
            <a:endParaRPr lang="en-IN" b="1" dirty="0"/>
          </a:p>
        </p:txBody>
      </p:sp>
      <p:sp>
        <p:nvSpPr>
          <p:cNvPr id="5" name="Rectangle 4"/>
          <p:cNvSpPr/>
          <p:nvPr/>
        </p:nvSpPr>
        <p:spPr>
          <a:xfrm>
            <a:off x="0" y="699120"/>
            <a:ext cx="480577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MHD Pump or Actuator</a:t>
            </a:r>
            <a:endParaRPr lang="en-US" b="1" dirty="0"/>
          </a:p>
        </p:txBody>
      </p:sp>
      <p:pic>
        <p:nvPicPr>
          <p:cNvPr id="5123" name="Picture 3"/>
          <p:cNvPicPr>
            <a:picLocks noChangeAspect="1" noChangeArrowheads="1"/>
          </p:cNvPicPr>
          <p:nvPr/>
        </p:nvPicPr>
        <p:blipFill>
          <a:blip r:embed="rId2" cstate="print"/>
          <a:srcRect/>
          <a:stretch>
            <a:fillRect/>
          </a:stretch>
        </p:blipFill>
        <p:spPr bwMode="auto">
          <a:xfrm>
            <a:off x="1673425" y="6824599"/>
            <a:ext cx="10368921" cy="2049661"/>
          </a:xfrm>
          <a:prstGeom prst="rect">
            <a:avLst/>
          </a:prstGeom>
          <a:noFill/>
          <a:ln w="9525">
            <a:solidFill>
              <a:srgbClr val="0070C0"/>
            </a:solidFill>
            <a:miter lim="800000"/>
            <a:headEnd/>
            <a:tailEnd/>
          </a:ln>
        </p:spPr>
      </p:pic>
      <p:grpSp>
        <p:nvGrpSpPr>
          <p:cNvPr id="7" name="Group 6"/>
          <p:cNvGrpSpPr/>
          <p:nvPr/>
        </p:nvGrpSpPr>
        <p:grpSpPr>
          <a:xfrm>
            <a:off x="485294" y="2388908"/>
            <a:ext cx="12330113" cy="3686370"/>
            <a:chOff x="323528" y="1700808"/>
            <a:chExt cx="8220075" cy="2513434"/>
          </a:xfrm>
        </p:grpSpPr>
        <p:pic>
          <p:nvPicPr>
            <p:cNvPr id="5122" name="Picture 2"/>
            <p:cNvPicPr>
              <a:picLocks noChangeAspect="1" noChangeArrowheads="1"/>
            </p:cNvPicPr>
            <p:nvPr/>
          </p:nvPicPr>
          <p:blipFill>
            <a:blip r:embed="rId3" cstate="print"/>
            <a:srcRect/>
            <a:stretch>
              <a:fillRect/>
            </a:stretch>
          </p:blipFill>
          <p:spPr bwMode="auto">
            <a:xfrm>
              <a:off x="323528" y="3356992"/>
              <a:ext cx="8201025" cy="857250"/>
            </a:xfrm>
            <a:prstGeom prst="rect">
              <a:avLst/>
            </a:prstGeom>
            <a:noFill/>
            <a:ln w="9525">
              <a:solidFill>
                <a:schemeClr val="bg1"/>
              </a:solidFill>
              <a:miter lim="800000"/>
              <a:headEnd/>
              <a:tailEnd/>
            </a:ln>
          </p:spPr>
        </p:pic>
        <p:pic>
          <p:nvPicPr>
            <p:cNvPr id="8194" name="Picture 2"/>
            <p:cNvPicPr>
              <a:picLocks noChangeAspect="1" noChangeArrowheads="1"/>
            </p:cNvPicPr>
            <p:nvPr/>
          </p:nvPicPr>
          <p:blipFill>
            <a:blip r:embed="rId4" cstate="print"/>
            <a:srcRect/>
            <a:stretch>
              <a:fillRect/>
            </a:stretch>
          </p:blipFill>
          <p:spPr bwMode="auto">
            <a:xfrm>
              <a:off x="323528" y="1700808"/>
              <a:ext cx="8220075" cy="161925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20173" y="2380958"/>
            <a:ext cx="13030175" cy="6027819"/>
          </a:xfrm>
          <a:prstGeom prst="rect">
            <a:avLst/>
          </a:prstGeom>
          <a:ln>
            <a:solidFill>
              <a:srgbClr val="FF00FF"/>
            </a:solidFill>
          </a:ln>
          <a:effectLst>
            <a:outerShdw blurRad="292100" dist="139700" dir="2700000" algn="tl" rotWithShape="0">
              <a:srgbClr val="333333">
                <a:alpha val="65000"/>
              </a:srgbClr>
            </a:outerShdw>
          </a:effectLst>
        </p:spPr>
      </p:pic>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MAGNETOHYDRODYNAMIC (MHD) SENSORS AND ACTUATORS</a:t>
            </a:r>
            <a:endParaRPr lang="en-IN" b="1" dirty="0"/>
          </a:p>
        </p:txBody>
      </p:sp>
      <p:sp>
        <p:nvSpPr>
          <p:cNvPr id="6" name="Rectangle 5"/>
          <p:cNvSpPr/>
          <p:nvPr/>
        </p:nvSpPr>
        <p:spPr>
          <a:xfrm>
            <a:off x="0" y="699120"/>
            <a:ext cx="480577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MHD Pump or Actuator</a:t>
            </a:r>
            <a:endParaRPr lang="en-US" b="1"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MAGNETOHYDRODYNAMIC (MHD) SENSORS AND ACTUATORS</a:t>
            </a:r>
            <a:endParaRPr lang="en-IN" b="1" dirty="0"/>
          </a:p>
        </p:txBody>
      </p:sp>
      <p:sp>
        <p:nvSpPr>
          <p:cNvPr id="5" name="Rectangle 4"/>
          <p:cNvSpPr/>
          <p:nvPr/>
        </p:nvSpPr>
        <p:spPr>
          <a:xfrm>
            <a:off x="0" y="699120"/>
            <a:ext cx="480577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MHD Pump or Actuator</a:t>
            </a:r>
            <a:endParaRPr lang="en-US" b="1" dirty="0"/>
          </a:p>
        </p:txBody>
      </p:sp>
      <p:pic>
        <p:nvPicPr>
          <p:cNvPr id="7171" name="Picture 3"/>
          <p:cNvPicPr>
            <a:picLocks noChangeAspect="1" noChangeArrowheads="1"/>
          </p:cNvPicPr>
          <p:nvPr/>
        </p:nvPicPr>
        <p:blipFill>
          <a:blip r:embed="rId2" cstate="print"/>
          <a:srcRect/>
          <a:stretch>
            <a:fillRect/>
          </a:stretch>
        </p:blipFill>
        <p:spPr bwMode="auto">
          <a:xfrm>
            <a:off x="621508" y="1860849"/>
            <a:ext cx="12472988" cy="4065270"/>
          </a:xfrm>
          <a:prstGeom prst="rect">
            <a:avLst/>
          </a:prstGeom>
          <a:ln>
            <a:noFill/>
          </a:ln>
          <a:effectLst>
            <a:outerShdw blurRad="292100" dist="139700" dir="2700000" algn="tl" rotWithShape="0">
              <a:srgbClr val="333333">
                <a:alpha val="65000"/>
              </a:srgbClr>
            </a:outerShdw>
          </a:effectLst>
        </p:spPr>
      </p:pic>
      <p:pic>
        <p:nvPicPr>
          <p:cNvPr id="6" name="Picture 3"/>
          <p:cNvPicPr>
            <a:picLocks noChangeAspect="1" noChangeArrowheads="1"/>
          </p:cNvPicPr>
          <p:nvPr/>
        </p:nvPicPr>
        <p:blipFill>
          <a:blip r:embed="rId3" cstate="print"/>
          <a:srcRect/>
          <a:stretch>
            <a:fillRect/>
          </a:stretch>
        </p:blipFill>
        <p:spPr bwMode="auto">
          <a:xfrm>
            <a:off x="4693446" y="6085318"/>
            <a:ext cx="4329113" cy="1061720"/>
          </a:xfrm>
          <a:prstGeom prst="rect">
            <a:avLst/>
          </a:prstGeom>
          <a:noFill/>
          <a:ln w="9525">
            <a:solidFill>
              <a:srgbClr val="00B0F0"/>
            </a:solid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MAGNETOMETERS</a:t>
            </a:r>
            <a:endParaRPr lang="en-IN" b="1" dirty="0"/>
          </a:p>
        </p:txBody>
      </p:sp>
      <p:sp>
        <p:nvSpPr>
          <p:cNvPr id="5" name="Rectangle 4"/>
          <p:cNvSpPr/>
          <p:nvPr/>
        </p:nvSpPr>
        <p:spPr>
          <a:xfrm>
            <a:off x="0" y="699120"/>
            <a:ext cx="480577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1. </a:t>
            </a:r>
            <a:r>
              <a:rPr lang="en-IN" b="1" dirty="0"/>
              <a:t>Coil Magnetometer</a:t>
            </a:r>
            <a:endParaRPr lang="en-US" b="1" dirty="0"/>
          </a:p>
        </p:txBody>
      </p:sp>
      <p:sp>
        <p:nvSpPr>
          <p:cNvPr id="2" name="Rectangle 1"/>
          <p:cNvSpPr/>
          <p:nvPr/>
        </p:nvSpPr>
        <p:spPr>
          <a:xfrm>
            <a:off x="377281" y="1755236"/>
            <a:ext cx="9523437" cy="532007"/>
          </a:xfrm>
          <a:prstGeom prst="rect">
            <a:avLst/>
          </a:prstGeom>
        </p:spPr>
        <p:style>
          <a:lnRef idx="2">
            <a:schemeClr val="accent5"/>
          </a:lnRef>
          <a:fillRef idx="1">
            <a:schemeClr val="lt1"/>
          </a:fillRef>
          <a:effectRef idx="0">
            <a:schemeClr val="accent5"/>
          </a:effectRef>
          <a:fontRef idx="minor">
            <a:schemeClr val="dk1"/>
          </a:fontRef>
        </p:style>
        <p:txBody>
          <a:bodyPr wrap="square" lIns="130622" tIns="65311" rIns="130622" bIns="65311">
            <a:spAutoFit/>
          </a:bodyPr>
          <a:lstStyle/>
          <a:p>
            <a:r>
              <a:rPr lang="en-US" dirty="0"/>
              <a:t>In this coil the </a:t>
            </a:r>
            <a:r>
              <a:rPr lang="en-US" dirty="0" err="1"/>
              <a:t>emf</a:t>
            </a:r>
            <a:r>
              <a:rPr lang="en-US" dirty="0"/>
              <a:t> (</a:t>
            </a:r>
            <a:r>
              <a:rPr lang="en-US" dirty="0" smtClean="0"/>
              <a:t>voltage) measured </a:t>
            </a:r>
            <a:r>
              <a:rPr lang="en-US" dirty="0"/>
              <a:t>across the coil </a:t>
            </a:r>
            <a:r>
              <a:rPr lang="en-US" dirty="0" smtClean="0"/>
              <a:t>is,</a:t>
            </a:r>
            <a:endParaRPr lang="en-IN"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5593" y="2811355"/>
            <a:ext cx="6715125" cy="796290"/>
          </a:xfrm>
          <a:prstGeom prst="rect">
            <a:avLst/>
          </a:prstGeom>
          <a:ln w="9525">
            <a:solidFill>
              <a:srgbClr val="FFC00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605" y="3719405"/>
            <a:ext cx="10358438" cy="71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5707" y="5009954"/>
            <a:ext cx="9001125" cy="2821940"/>
          </a:xfrm>
          <a:prstGeom prst="rect">
            <a:avLst/>
          </a:prstGeom>
          <a:ln w="9525">
            <a:solidFill>
              <a:srgbClr val="FFC00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7043" y="8091941"/>
            <a:ext cx="10458450" cy="1019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MAGNETOMETERS</a:t>
            </a:r>
            <a:endParaRPr lang="en-IN" b="1" dirty="0"/>
          </a:p>
        </p:txBody>
      </p:sp>
      <p:sp>
        <p:nvSpPr>
          <p:cNvPr id="5" name="Rectangle 4"/>
          <p:cNvSpPr/>
          <p:nvPr/>
        </p:nvSpPr>
        <p:spPr>
          <a:xfrm>
            <a:off x="0" y="699120"/>
            <a:ext cx="4805772"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1. </a:t>
            </a:r>
            <a:r>
              <a:rPr lang="en-IN" b="1" dirty="0"/>
              <a:t>Coil Magnetometer</a:t>
            </a:r>
            <a:endParaRPr lang="en-US" b="1" dirty="0"/>
          </a:p>
        </p:txBody>
      </p:sp>
      <p:sp>
        <p:nvSpPr>
          <p:cNvPr id="6" name="Rectangle 5"/>
          <p:cNvSpPr/>
          <p:nvPr/>
        </p:nvSpPr>
        <p:spPr>
          <a:xfrm>
            <a:off x="593304" y="1914502"/>
            <a:ext cx="12421380" cy="2932664"/>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marL="408194" indent="-408194" algn="just">
              <a:buFont typeface="Wingdings" pitchFamily="2" charset="2"/>
              <a:buChar char="Ø"/>
            </a:pPr>
            <a:r>
              <a:rPr lang="en-US" dirty="0"/>
              <a:t>The relations show that the output is </a:t>
            </a:r>
            <a:r>
              <a:rPr lang="en-US" dirty="0" smtClean="0"/>
              <a:t>integrating (dependent </a:t>
            </a:r>
            <a:r>
              <a:rPr lang="en-US" dirty="0"/>
              <a:t>on the coil’s area). </a:t>
            </a:r>
            <a:endParaRPr lang="en-US" dirty="0" smtClean="0"/>
          </a:p>
          <a:p>
            <a:pPr marL="408194" indent="-408194" algn="just">
              <a:buFont typeface="Wingdings" pitchFamily="2" charset="2"/>
              <a:buChar char="Ø"/>
            </a:pPr>
            <a:r>
              <a:rPr lang="en-US" dirty="0" smtClean="0"/>
              <a:t>This </a:t>
            </a:r>
            <a:r>
              <a:rPr lang="en-US" dirty="0"/>
              <a:t>basic device indicates that to measure </a:t>
            </a:r>
            <a:r>
              <a:rPr lang="en-US" dirty="0" smtClean="0"/>
              <a:t>local fields</a:t>
            </a:r>
            <a:r>
              <a:rPr lang="en-US" dirty="0"/>
              <a:t>, the area of the coil must be small, that sensitivity depends on the size and </a:t>
            </a:r>
            <a:r>
              <a:rPr lang="en-US" dirty="0" smtClean="0"/>
              <a:t>number of </a:t>
            </a:r>
            <a:r>
              <a:rPr lang="en-US" dirty="0"/>
              <a:t>turns, the frequency, and, from </a:t>
            </a:r>
            <a:r>
              <a:rPr lang="en-US" b="1" dirty="0"/>
              <a:t>Figure 5.56</a:t>
            </a:r>
            <a:r>
              <a:rPr lang="en-US" dirty="0"/>
              <a:t>, that only variations in the field (due </a:t>
            </a:r>
            <a:r>
              <a:rPr lang="en-US" dirty="0" smtClean="0"/>
              <a:t>to motion </a:t>
            </a:r>
            <a:r>
              <a:rPr lang="en-US" dirty="0"/>
              <a:t>in </a:t>
            </a:r>
            <a:r>
              <a:rPr lang="en-US" b="1" dirty="0"/>
              <a:t>Figure 5.56a </a:t>
            </a:r>
            <a:r>
              <a:rPr lang="en-US" dirty="0"/>
              <a:t>or due to the AC nature of the field in </a:t>
            </a:r>
            <a:r>
              <a:rPr lang="en-US" b="1" dirty="0"/>
              <a:t>Figure 5.56b</a:t>
            </a:r>
            <a:r>
              <a:rPr lang="en-US" dirty="0"/>
              <a:t>) can </a:t>
            </a:r>
            <a:r>
              <a:rPr lang="en-US" dirty="0" smtClean="0"/>
              <a:t>be detected</a:t>
            </a:r>
            <a:r>
              <a:rPr lang="en-US" dirty="0"/>
              <a:t>. </a:t>
            </a:r>
            <a:endParaRPr lang="en-US" dirty="0" smtClean="0"/>
          </a:p>
          <a:p>
            <a:pPr marL="408194" indent="-408194" algn="just">
              <a:buFont typeface="Wingdings" pitchFamily="2" charset="2"/>
              <a:buChar char="Ø"/>
            </a:pPr>
            <a:r>
              <a:rPr lang="en-US" dirty="0" smtClean="0"/>
              <a:t>If </a:t>
            </a:r>
            <a:r>
              <a:rPr lang="en-US" dirty="0"/>
              <a:t>the field is time dependent, it can be detected with stationary coils as well.</a:t>
            </a:r>
            <a:endParaRPr lang="en-IN" dirty="0"/>
          </a:p>
        </p:txBody>
      </p:sp>
    </p:spTree>
    <p:extLst>
      <p:ext uri="{BB962C8B-B14F-4D97-AF65-F5344CB8AC3E}">
        <p14:creationId xmlns:p14="http://schemas.microsoft.com/office/powerpoint/2010/main" val="11907719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MAGNETOMETERS</a:t>
            </a:r>
            <a:endParaRPr lang="en-IN" b="1" dirty="0"/>
          </a:p>
        </p:txBody>
      </p:sp>
      <p:sp>
        <p:nvSpPr>
          <p:cNvPr id="5" name="Rectangle 4"/>
          <p:cNvSpPr/>
          <p:nvPr/>
        </p:nvSpPr>
        <p:spPr>
          <a:xfrm>
            <a:off x="0" y="699120"/>
            <a:ext cx="610191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2. </a:t>
            </a:r>
            <a:r>
              <a:rPr lang="en-IN" b="1" dirty="0"/>
              <a:t>The Fluxgate Magnetometer</a:t>
            </a:r>
            <a:endParaRPr lang="en-US" b="1"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057" y="1966461"/>
            <a:ext cx="11977964" cy="45413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63940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9268" y="1325963"/>
            <a:ext cx="13069452" cy="8134088"/>
          </a:xfrm>
          <a:prstGeom prst="rect">
            <a:avLst/>
          </a:prstGeom>
          <a:solidFill>
            <a:srgbClr val="FFE1FF"/>
          </a:solidFill>
          <a:ln>
            <a:solidFill>
              <a:srgbClr val="FFC000"/>
            </a:solidFill>
          </a:ln>
        </p:spPr>
        <p:txBody>
          <a:bodyPr wrap="square" lIns="130622" tIns="65311" rIns="130622" bIns="65311">
            <a:spAutoFit/>
          </a:bodyPr>
          <a:lstStyle/>
          <a:p>
            <a:pPr marL="408194" indent="-408194">
              <a:buFont typeface="Wingdings" pitchFamily="2" charset="2"/>
              <a:buChar char="Ø"/>
            </a:pPr>
            <a:r>
              <a:rPr lang="en-US" dirty="0"/>
              <a:t>The idea of a fluxgate sensor is shown in </a:t>
            </a:r>
            <a:r>
              <a:rPr lang="en-US" b="1" dirty="0"/>
              <a:t>Figure 5.58a</a:t>
            </a:r>
            <a:r>
              <a:rPr lang="en-US" dirty="0"/>
              <a:t>. The basic principle is </a:t>
            </a:r>
            <a:r>
              <a:rPr lang="en-US" dirty="0" smtClean="0"/>
              <a:t>to compare </a:t>
            </a:r>
            <a:r>
              <a:rPr lang="en-US" dirty="0"/>
              <a:t>the drive-coil current needed to saturate the core in one direction to that </a:t>
            </a:r>
            <a:r>
              <a:rPr lang="en-US" dirty="0" smtClean="0"/>
              <a:t>needed to </a:t>
            </a:r>
            <a:r>
              <a:rPr lang="en-US" dirty="0"/>
              <a:t>saturate it in the opposite direction. The difference is due to the external field. </a:t>
            </a:r>
            <a:r>
              <a:rPr lang="en-US" dirty="0" smtClean="0"/>
              <a:t>In practice</a:t>
            </a:r>
            <a:r>
              <a:rPr lang="en-US" dirty="0"/>
              <a:t>, it is not necessary to saturate the core, but rather to bring the core into </a:t>
            </a:r>
            <a:r>
              <a:rPr lang="en-US" dirty="0" smtClean="0"/>
              <a:t>its nonlinear </a:t>
            </a:r>
            <a:r>
              <a:rPr lang="en-US" dirty="0"/>
              <a:t>range (see </a:t>
            </a:r>
            <a:r>
              <a:rPr lang="en-US" b="1" dirty="0"/>
              <a:t>Figure 5.19</a:t>
            </a:r>
            <a:r>
              <a:rPr lang="en-US" dirty="0"/>
              <a:t>). The magnetization curve for most </a:t>
            </a:r>
            <a:r>
              <a:rPr lang="en-US" dirty="0" smtClean="0"/>
              <a:t>ferromagnetic materials </a:t>
            </a:r>
            <a:r>
              <a:rPr lang="en-US" dirty="0"/>
              <a:t>is highly nonlinear, so almost any ferromagnetic material is </a:t>
            </a:r>
            <a:r>
              <a:rPr lang="en-US" dirty="0" smtClean="0"/>
              <a:t>suitable. </a:t>
            </a:r>
          </a:p>
          <a:p>
            <a:pPr marL="408194" indent="-408194" algn="just">
              <a:buFont typeface="Wingdings" pitchFamily="2" charset="2"/>
              <a:buChar char="Ø"/>
            </a:pPr>
            <a:r>
              <a:rPr lang="en-US" dirty="0" smtClean="0"/>
              <a:t>In </a:t>
            </a:r>
            <a:r>
              <a:rPr lang="en-US" dirty="0"/>
              <a:t>practice, the coil is driven with an AC source (sinusoidal or square, but more often </a:t>
            </a:r>
            <a:r>
              <a:rPr lang="en-US" dirty="0" smtClean="0"/>
              <a:t>a triangular </a:t>
            </a:r>
            <a:r>
              <a:rPr lang="en-US" dirty="0"/>
              <a:t>source), and under no external field, the magnetization is uniform </a:t>
            </a:r>
            <a:r>
              <a:rPr lang="en-US" dirty="0" smtClean="0"/>
              <a:t>throughout the </a:t>
            </a:r>
            <a:r>
              <a:rPr lang="en-US" dirty="0"/>
              <a:t>coil and hence the sense coil will produce zero output</a:t>
            </a:r>
            <a:r>
              <a:rPr lang="en-US" dirty="0" smtClean="0"/>
              <a:t>. </a:t>
            </a:r>
            <a:r>
              <a:rPr lang="en-IN" dirty="0"/>
              <a:t>An external magnetic </a:t>
            </a:r>
            <a:r>
              <a:rPr lang="en-IN" dirty="0" smtClean="0"/>
              <a:t>field </a:t>
            </a:r>
            <a:r>
              <a:rPr lang="en-US" dirty="0"/>
              <a:t>perpendicular to the sense coil changes the magnetization and, in effect, the core </a:t>
            </a:r>
            <a:r>
              <a:rPr lang="en-US" dirty="0" smtClean="0"/>
              <a:t>has now </a:t>
            </a:r>
            <a:r>
              <a:rPr lang="en-US" dirty="0"/>
              <a:t>become </a:t>
            </a:r>
            <a:r>
              <a:rPr lang="en-US" dirty="0" err="1"/>
              <a:t>nonuniformly</a:t>
            </a:r>
            <a:r>
              <a:rPr lang="en-US" dirty="0"/>
              <a:t> magnetized, producing an </a:t>
            </a:r>
            <a:r>
              <a:rPr lang="en-US" dirty="0" err="1"/>
              <a:t>emf</a:t>
            </a:r>
            <a:r>
              <a:rPr lang="en-US" dirty="0"/>
              <a:t> in the sensing coil on </a:t>
            </a:r>
            <a:r>
              <a:rPr lang="en-US" dirty="0" smtClean="0"/>
              <a:t>the order </a:t>
            </a:r>
            <a:r>
              <a:rPr lang="en-US" dirty="0"/>
              <a:t>of a few millivolts per </a:t>
            </a:r>
            <a:r>
              <a:rPr lang="en-US" dirty="0" err="1"/>
              <a:t>microteslas</a:t>
            </a:r>
            <a:r>
              <a:rPr lang="en-US" dirty="0"/>
              <a:t> [</a:t>
            </a:r>
            <a:r>
              <a:rPr lang="en-US" dirty="0" smtClean="0"/>
              <a:t>mV/µT].</a:t>
            </a:r>
          </a:p>
          <a:p>
            <a:pPr marL="408194" indent="-408194" algn="just">
              <a:buFont typeface="Wingdings" pitchFamily="2" charset="2"/>
              <a:buChar char="Ø"/>
            </a:pPr>
            <a:r>
              <a:rPr lang="en-US" dirty="0"/>
              <a:t>The reason for the name fluxgate </a:t>
            </a:r>
            <a:r>
              <a:rPr lang="en-US" dirty="0" smtClean="0"/>
              <a:t>is this </a:t>
            </a:r>
            <a:r>
              <a:rPr lang="en-US" dirty="0"/>
              <a:t>switching of the flux in the core in opposite directions. The same can be achieved </a:t>
            </a:r>
            <a:r>
              <a:rPr lang="en-US" dirty="0" smtClean="0"/>
              <a:t>by using </a:t>
            </a:r>
            <a:r>
              <a:rPr lang="en-US" dirty="0"/>
              <a:t>a simple rod, as in </a:t>
            </a:r>
            <a:r>
              <a:rPr lang="en-US" b="1" dirty="0"/>
              <a:t>Figure 5.58b</a:t>
            </a:r>
            <a:r>
              <a:rPr lang="en-US" dirty="0"/>
              <a:t>. Now the two coils are wound one on top of </a:t>
            </a:r>
            <a:r>
              <a:rPr lang="en-US" dirty="0" smtClean="0"/>
              <a:t>the other </a:t>
            </a:r>
            <a:r>
              <a:rPr lang="en-US" dirty="0"/>
              <a:t>and the device is sensitive to fields in the direction of the rod, but the principle </a:t>
            </a:r>
            <a:r>
              <a:rPr lang="en-US" dirty="0" smtClean="0"/>
              <a:t>is the </a:t>
            </a:r>
            <a:r>
              <a:rPr lang="en-US" dirty="0"/>
              <a:t>same, the output relies on variations in permeability (nonlinearity) along the bar. </a:t>
            </a:r>
            <a:r>
              <a:rPr lang="en-US" dirty="0" smtClean="0"/>
              <a:t>A particularly </a:t>
            </a:r>
            <a:r>
              <a:rPr lang="en-US" dirty="0"/>
              <a:t>useful configuration is the use of a </a:t>
            </a:r>
            <a:r>
              <a:rPr lang="en-US" dirty="0" err="1"/>
              <a:t>magnetostrictive</a:t>
            </a:r>
            <a:r>
              <a:rPr lang="en-US" dirty="0"/>
              <a:t> film (</a:t>
            </a:r>
            <a:r>
              <a:rPr lang="en-US" dirty="0" err="1"/>
              <a:t>metglasses</a:t>
            </a:r>
            <a:r>
              <a:rPr lang="en-US" dirty="0"/>
              <a:t> are </a:t>
            </a:r>
            <a:r>
              <a:rPr lang="en-US" dirty="0" smtClean="0"/>
              <a:t>a common </a:t>
            </a:r>
            <a:r>
              <a:rPr lang="en-US" dirty="0"/>
              <a:t>choice), as shown in </a:t>
            </a:r>
            <a:r>
              <a:rPr lang="en-US" b="1" dirty="0"/>
              <a:t>Figure 5.58b </a:t>
            </a:r>
            <a:r>
              <a:rPr lang="en-US" dirty="0"/>
              <a:t>or a similar configuration.</a:t>
            </a:r>
            <a:endParaRPr lang="en-IN"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MAGNETOMETERS</a:t>
            </a:r>
            <a:endParaRPr lang="en-IN" b="1" dirty="0"/>
          </a:p>
        </p:txBody>
      </p:sp>
      <p:sp>
        <p:nvSpPr>
          <p:cNvPr id="6" name="Rectangle 5"/>
          <p:cNvSpPr/>
          <p:nvPr/>
        </p:nvSpPr>
        <p:spPr>
          <a:xfrm>
            <a:off x="0" y="699120"/>
            <a:ext cx="610191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2. </a:t>
            </a:r>
            <a:r>
              <a:rPr lang="en-IN" b="1" dirty="0"/>
              <a:t>The Fluxgate Magnetometer</a:t>
            </a:r>
            <a:endParaRPr lang="en-US" b="1" dirty="0"/>
          </a:p>
        </p:txBody>
      </p:sp>
    </p:spTree>
    <p:extLst>
      <p:ext uri="{BB962C8B-B14F-4D97-AF65-F5344CB8AC3E}">
        <p14:creationId xmlns:p14="http://schemas.microsoft.com/office/powerpoint/2010/main" val="9056287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MAGNETOMETERS</a:t>
            </a:r>
            <a:endParaRPr lang="en-IN" b="1" dirty="0"/>
          </a:p>
        </p:txBody>
      </p:sp>
      <p:sp>
        <p:nvSpPr>
          <p:cNvPr id="5" name="Rectangle 4"/>
          <p:cNvSpPr/>
          <p:nvPr/>
        </p:nvSpPr>
        <p:spPr>
          <a:xfrm>
            <a:off x="0" y="699120"/>
            <a:ext cx="610191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2. </a:t>
            </a:r>
            <a:r>
              <a:rPr lang="en-IN" b="1" dirty="0"/>
              <a:t>The Fluxgate Magnetometer</a:t>
            </a:r>
            <a:endParaRPr lang="en-US" b="1" dirty="0"/>
          </a:p>
        </p:txBody>
      </p:sp>
      <p:sp>
        <p:nvSpPr>
          <p:cNvPr id="6" name="Rectangle 5"/>
          <p:cNvSpPr/>
          <p:nvPr/>
        </p:nvSpPr>
        <p:spPr>
          <a:xfrm>
            <a:off x="593304" y="1488642"/>
            <a:ext cx="12853428" cy="4933212"/>
          </a:xfrm>
          <a:prstGeom prst="rect">
            <a:avLst/>
          </a:prstGeom>
          <a:solidFill>
            <a:schemeClr val="accent5">
              <a:lumMod val="20000"/>
              <a:lumOff val="80000"/>
            </a:schemeClr>
          </a:solidFill>
          <a:ln>
            <a:solidFill>
              <a:srgbClr val="FFC000"/>
            </a:solidFill>
          </a:ln>
        </p:spPr>
        <p:txBody>
          <a:bodyPr wrap="square" lIns="130622" tIns="65311" rIns="130622" bIns="65311">
            <a:spAutoFit/>
          </a:bodyPr>
          <a:lstStyle/>
          <a:p>
            <a:pPr marL="408194" indent="-408194" algn="just">
              <a:buFont typeface="Wingdings" pitchFamily="2" charset="2"/>
              <a:buChar char="Ø"/>
            </a:pPr>
            <a:r>
              <a:rPr lang="en-US" dirty="0"/>
              <a:t>To better understand the operation of the fluxgate sensor, consider one </a:t>
            </a:r>
            <a:r>
              <a:rPr lang="en-US" dirty="0" smtClean="0"/>
              <a:t>particular and </a:t>
            </a:r>
            <a:r>
              <a:rPr lang="en-US" dirty="0"/>
              <a:t>highly useful form, the so-called pulse-position fluxgate sensor. In this type </a:t>
            </a:r>
            <a:r>
              <a:rPr lang="en-US" dirty="0" smtClean="0"/>
              <a:t>of sensor</a:t>
            </a:r>
            <a:r>
              <a:rPr lang="en-US" dirty="0"/>
              <a:t>, the current in the driving coil is triangular and produces a likewise </a:t>
            </a:r>
            <a:r>
              <a:rPr lang="en-US" dirty="0" smtClean="0"/>
              <a:t>triangular shaped flux </a:t>
            </a:r>
            <a:r>
              <a:rPr lang="en-US" dirty="0"/>
              <a:t>in the core. </a:t>
            </a:r>
            <a:endParaRPr lang="en-US" dirty="0" smtClean="0"/>
          </a:p>
          <a:p>
            <a:pPr marL="408194" indent="-408194" algn="just">
              <a:buFont typeface="Wingdings" pitchFamily="2" charset="2"/>
              <a:buChar char="Ø"/>
            </a:pPr>
            <a:r>
              <a:rPr lang="en-US" dirty="0" smtClean="0"/>
              <a:t>This </a:t>
            </a:r>
            <a:r>
              <a:rPr lang="en-US" dirty="0"/>
              <a:t>flux may be considered a reference flux. An additional </a:t>
            </a:r>
            <a:r>
              <a:rPr lang="en-US" dirty="0" smtClean="0"/>
              <a:t>flux is </a:t>
            </a:r>
            <a:r>
              <a:rPr lang="en-US" dirty="0"/>
              <a:t>produced by the external magnetic field—the field being measured. This flux </a:t>
            </a:r>
            <a:r>
              <a:rPr lang="en-US" dirty="0" smtClean="0"/>
              <a:t>either adds </a:t>
            </a:r>
            <a:r>
              <a:rPr lang="en-US" dirty="0"/>
              <a:t>or subtracts from the internal, reference flux, but in any case, it produces an </a:t>
            </a:r>
            <a:r>
              <a:rPr lang="en-US" dirty="0" err="1"/>
              <a:t>emf</a:t>
            </a:r>
            <a:r>
              <a:rPr lang="en-US" dirty="0"/>
              <a:t> </a:t>
            </a:r>
            <a:r>
              <a:rPr lang="en-US" dirty="0" smtClean="0"/>
              <a:t>in the </a:t>
            </a:r>
            <a:r>
              <a:rPr lang="en-US" dirty="0"/>
              <a:t>sensing coil. </a:t>
            </a:r>
            <a:endParaRPr lang="en-US" dirty="0" smtClean="0"/>
          </a:p>
          <a:p>
            <a:pPr marL="408194" indent="-408194" algn="just">
              <a:buFont typeface="Wingdings" pitchFamily="2" charset="2"/>
              <a:buChar char="Ø"/>
            </a:pPr>
            <a:r>
              <a:rPr lang="en-US" dirty="0" smtClean="0"/>
              <a:t>This </a:t>
            </a:r>
            <a:r>
              <a:rPr lang="en-US" dirty="0"/>
              <a:t>is the measured flux. The two </a:t>
            </a:r>
            <a:r>
              <a:rPr lang="en-US" dirty="0" err="1"/>
              <a:t>emfs</a:t>
            </a:r>
            <a:r>
              <a:rPr lang="en-US" dirty="0"/>
              <a:t>—one from the reference </a:t>
            </a:r>
            <a:r>
              <a:rPr lang="en-US" dirty="0" smtClean="0"/>
              <a:t>flux and </a:t>
            </a:r>
            <a:r>
              <a:rPr lang="en-US" dirty="0"/>
              <a:t>the other from the measured flux—are then compared. Whenever the reference </a:t>
            </a:r>
            <a:r>
              <a:rPr lang="en-US" dirty="0" smtClean="0"/>
              <a:t>field is </a:t>
            </a:r>
            <a:r>
              <a:rPr lang="en-US" dirty="0"/>
              <a:t>higher than the measured field, the output is high, and whenever it is lower, the </a:t>
            </a:r>
            <a:r>
              <a:rPr lang="en-US" dirty="0" smtClean="0"/>
              <a:t>output </a:t>
            </a:r>
            <a:r>
              <a:rPr lang="en-IN" dirty="0" smtClean="0"/>
              <a:t>is </a:t>
            </a:r>
            <a:r>
              <a:rPr lang="en-IN" dirty="0"/>
              <a:t>zero</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78" y="6706433"/>
            <a:ext cx="4857750" cy="339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2673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MAGNETOMETERS</a:t>
            </a:r>
            <a:endParaRPr lang="en-IN" b="1" dirty="0"/>
          </a:p>
        </p:txBody>
      </p:sp>
      <p:sp>
        <p:nvSpPr>
          <p:cNvPr id="5" name="Rectangle 4"/>
          <p:cNvSpPr/>
          <p:nvPr/>
        </p:nvSpPr>
        <p:spPr>
          <a:xfrm>
            <a:off x="0" y="699120"/>
            <a:ext cx="610191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3. </a:t>
            </a:r>
            <a:r>
              <a:rPr lang="en-IN" b="1" dirty="0"/>
              <a:t>The SQUID</a:t>
            </a:r>
            <a:endParaRPr lang="en-US" b="1"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300" y="2072073"/>
            <a:ext cx="12995400" cy="3824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073919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MAGNETOMETERS</a:t>
            </a:r>
            <a:endParaRPr lang="en-IN" b="1" dirty="0"/>
          </a:p>
        </p:txBody>
      </p:sp>
      <p:sp>
        <p:nvSpPr>
          <p:cNvPr id="5" name="Rectangle 4"/>
          <p:cNvSpPr/>
          <p:nvPr/>
        </p:nvSpPr>
        <p:spPr>
          <a:xfrm>
            <a:off x="0" y="699120"/>
            <a:ext cx="610191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3. </a:t>
            </a:r>
            <a:r>
              <a:rPr lang="en-IN" b="1" dirty="0"/>
              <a:t>The SQUID</a:t>
            </a:r>
            <a:endParaRPr lang="en-US" b="1" dirty="0"/>
          </a:p>
        </p:txBody>
      </p:sp>
      <p:sp>
        <p:nvSpPr>
          <p:cNvPr id="6" name="Rectangle 5"/>
          <p:cNvSpPr/>
          <p:nvPr/>
        </p:nvSpPr>
        <p:spPr>
          <a:xfrm>
            <a:off x="377280" y="1755238"/>
            <a:ext cx="12313368" cy="4132993"/>
          </a:xfrm>
          <a:prstGeom prst="rect">
            <a:avLst/>
          </a:prstGeom>
          <a:solidFill>
            <a:schemeClr val="accent5">
              <a:lumMod val="20000"/>
              <a:lumOff val="80000"/>
            </a:schemeClr>
          </a:solidFill>
          <a:ln>
            <a:solidFill>
              <a:srgbClr val="FFC000"/>
            </a:solidFill>
          </a:ln>
        </p:spPr>
        <p:txBody>
          <a:bodyPr wrap="square" lIns="130622" tIns="65311" rIns="130622" bIns="65311">
            <a:spAutoFit/>
          </a:bodyPr>
          <a:lstStyle/>
          <a:p>
            <a:pPr marL="408194" indent="-408194" algn="just">
              <a:buFont typeface="Wingdings" pitchFamily="2" charset="2"/>
              <a:buChar char="Ø"/>
            </a:pPr>
            <a:r>
              <a:rPr lang="en-US" dirty="0" smtClean="0"/>
              <a:t>SQUID stands for superconducting quantum interference device. </a:t>
            </a:r>
            <a:r>
              <a:rPr lang="en-US" dirty="0"/>
              <a:t>The SQUID is based on the Josephson junction, formed by two </a:t>
            </a:r>
            <a:r>
              <a:rPr lang="en-US" dirty="0" smtClean="0"/>
              <a:t>superconductors separated </a:t>
            </a:r>
            <a:r>
              <a:rPr lang="en-US" dirty="0"/>
              <a:t>by a small insulating gap (discovered in 1962 by Brian David Josephson). </a:t>
            </a:r>
            <a:endParaRPr lang="en-US" dirty="0" smtClean="0"/>
          </a:p>
          <a:p>
            <a:pPr marL="408194" indent="-408194" algn="just">
              <a:buFont typeface="Wingdings" pitchFamily="2" charset="2"/>
              <a:buChar char="Ø"/>
            </a:pPr>
            <a:r>
              <a:rPr lang="en-US" dirty="0" smtClean="0"/>
              <a:t>If the </a:t>
            </a:r>
            <a:r>
              <a:rPr lang="en-US" dirty="0"/>
              <a:t>insulator between two superconductors is thin enough, the superconducting </a:t>
            </a:r>
            <a:r>
              <a:rPr lang="en-US" dirty="0" smtClean="0"/>
              <a:t>electrons can </a:t>
            </a:r>
            <a:r>
              <a:rPr lang="en-US" dirty="0"/>
              <a:t>tunnel through it. </a:t>
            </a:r>
            <a:endParaRPr lang="en-US" dirty="0" smtClean="0"/>
          </a:p>
          <a:p>
            <a:pPr marL="408194" indent="-408194" algn="just">
              <a:buFont typeface="Wingdings" pitchFamily="2" charset="2"/>
              <a:buChar char="Ø"/>
            </a:pPr>
            <a:r>
              <a:rPr lang="en-US" dirty="0" smtClean="0"/>
              <a:t>For </a:t>
            </a:r>
            <a:r>
              <a:rPr lang="en-US" dirty="0"/>
              <a:t>this purpose the most common junction is the oxide junction </a:t>
            </a:r>
            <a:r>
              <a:rPr lang="en-US" dirty="0" smtClean="0"/>
              <a:t>in a </a:t>
            </a:r>
            <a:r>
              <a:rPr lang="en-US" dirty="0"/>
              <a:t>semiconductor, but there are other types. </a:t>
            </a:r>
            <a:endParaRPr lang="en-US" dirty="0" smtClean="0"/>
          </a:p>
          <a:p>
            <a:pPr marL="408194" indent="-408194" algn="just">
              <a:buFont typeface="Wingdings" pitchFamily="2" charset="2"/>
              <a:buChar char="Ø"/>
            </a:pPr>
            <a:r>
              <a:rPr lang="en-US" dirty="0" smtClean="0"/>
              <a:t>The </a:t>
            </a:r>
            <a:r>
              <a:rPr lang="en-US" dirty="0"/>
              <a:t>base material is usually niobium or </a:t>
            </a:r>
            <a:r>
              <a:rPr lang="en-US" dirty="0" smtClean="0"/>
              <a:t>a lead </a:t>
            </a:r>
            <a:r>
              <a:rPr lang="en-US" dirty="0"/>
              <a:t>(90%)–gold (10%) alloy with the oxide layer formed on small electrodes made </a:t>
            </a:r>
            <a:r>
              <a:rPr lang="en-US" dirty="0" smtClean="0"/>
              <a:t>of the </a:t>
            </a:r>
            <a:r>
              <a:rPr lang="en-US" dirty="0"/>
              <a:t>base material that are then sandwiched to form the junction.</a:t>
            </a:r>
            <a:endParaRPr lang="en-IN" dirty="0"/>
          </a:p>
        </p:txBody>
      </p:sp>
    </p:spTree>
    <p:extLst>
      <p:ext uri="{BB962C8B-B14F-4D97-AF65-F5344CB8AC3E}">
        <p14:creationId xmlns:p14="http://schemas.microsoft.com/office/powerpoint/2010/main" val="40911370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69268" y="1755237"/>
            <a:ext cx="7300913" cy="283591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349390" y="-40163"/>
            <a:ext cx="11773307" cy="1024450"/>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sz="2900" b="1" dirty="0" smtClean="0"/>
              <a:t>THE ELECTRIC FIELD: CAPACITIVE</a:t>
            </a:r>
            <a:br>
              <a:rPr lang="en-US" sz="2900" b="1" dirty="0" smtClean="0"/>
            </a:br>
            <a:r>
              <a:rPr lang="en-US" sz="2900" b="1" dirty="0" smtClean="0"/>
              <a:t>SENSORS AND ACTUATORS </a:t>
            </a:r>
            <a:endParaRPr lang="en-IN" sz="2900" b="1" dirty="0"/>
          </a:p>
        </p:txBody>
      </p:sp>
      <p:sp>
        <p:nvSpPr>
          <p:cNvPr id="6" name="Rectangle 5"/>
          <p:cNvSpPr/>
          <p:nvPr/>
        </p:nvSpPr>
        <p:spPr>
          <a:xfrm>
            <a:off x="0" y="1002326"/>
            <a:ext cx="286155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Introduction:</a:t>
            </a:r>
            <a:endParaRPr lang="en-US" b="1" dirty="0"/>
          </a:p>
        </p:txBody>
      </p:sp>
      <p:pic>
        <p:nvPicPr>
          <p:cNvPr id="3075" name="Picture 3"/>
          <p:cNvPicPr>
            <a:picLocks noChangeAspect="1" noChangeArrowheads="1"/>
          </p:cNvPicPr>
          <p:nvPr/>
        </p:nvPicPr>
        <p:blipFill>
          <a:blip r:embed="rId3" cstate="print"/>
          <a:srcRect/>
          <a:stretch>
            <a:fillRect/>
          </a:stretch>
        </p:blipFill>
        <p:spPr bwMode="auto">
          <a:xfrm>
            <a:off x="2898689" y="4703415"/>
            <a:ext cx="2085975" cy="64262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1277058" y="5538813"/>
            <a:ext cx="5329238" cy="335280"/>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4498257" y="6074001"/>
            <a:ext cx="9217745" cy="3984401"/>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7938120" y="2388908"/>
            <a:ext cx="5777880" cy="2932664"/>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marL="489833" indent="-489833" algn="just">
              <a:buFont typeface="Arial" pitchFamily="34" charset="0"/>
              <a:buChar char="•"/>
            </a:pPr>
            <a:r>
              <a:rPr lang="en-US" dirty="0" smtClean="0"/>
              <a:t>This allows for a wide range of stimuli, including displacement and anything that can cause displacement (pressure, force), proximity, permittivity (e.g., in</a:t>
            </a:r>
            <a:br>
              <a:rPr lang="en-US" dirty="0" smtClean="0"/>
            </a:br>
            <a:r>
              <a:rPr lang="en-US" dirty="0" smtClean="0"/>
              <a:t>moisture sensors), and a myriad of others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272" y="1649625"/>
            <a:ext cx="13486472" cy="1732336"/>
          </a:xfrm>
          <a:prstGeom prst="rect">
            <a:avLst/>
          </a:prstGeom>
          <a:solidFill>
            <a:schemeClr val="accent3">
              <a:lumMod val="40000"/>
              <a:lumOff val="60000"/>
            </a:schemeClr>
          </a:solidFill>
          <a:ln>
            <a:solidFill>
              <a:srgbClr val="FFC000"/>
            </a:solidFill>
          </a:ln>
        </p:spPr>
        <p:txBody>
          <a:bodyPr wrap="square" lIns="130622" tIns="65311" rIns="130622" bIns="65311">
            <a:spAutoFit/>
          </a:bodyPr>
          <a:lstStyle/>
          <a:p>
            <a:pPr marL="408194" indent="-408194" algn="just">
              <a:buFont typeface="Wingdings" pitchFamily="2" charset="2"/>
              <a:buChar char="Ø"/>
            </a:pPr>
            <a:r>
              <a:rPr lang="en-US" dirty="0"/>
              <a:t>There are two basic types of SQUIDs. </a:t>
            </a:r>
            <a:endParaRPr lang="en-US" dirty="0" smtClean="0"/>
          </a:p>
          <a:p>
            <a:pPr marL="408194" indent="-408194" algn="just">
              <a:buFont typeface="Wingdings" pitchFamily="2" charset="2"/>
              <a:buChar char="Ø"/>
            </a:pPr>
            <a:r>
              <a:rPr lang="en-US" dirty="0" smtClean="0"/>
              <a:t>Radio </a:t>
            </a:r>
            <a:r>
              <a:rPr lang="en-US" dirty="0"/>
              <a:t>frequency (RF) SQUIDs, which </a:t>
            </a:r>
            <a:r>
              <a:rPr lang="en-US" dirty="0" smtClean="0"/>
              <a:t>have only </a:t>
            </a:r>
            <a:r>
              <a:rPr lang="en-US" dirty="0"/>
              <a:t>one Josephson junction and DC SQUIDs, which usually have two junctions. </a:t>
            </a:r>
            <a:endParaRPr lang="en-US" dirty="0" smtClean="0"/>
          </a:p>
          <a:p>
            <a:pPr marL="408194" indent="-408194" algn="just">
              <a:buFont typeface="Wingdings" pitchFamily="2" charset="2"/>
              <a:buChar char="Ø"/>
            </a:pPr>
            <a:r>
              <a:rPr lang="en-US" dirty="0" smtClean="0"/>
              <a:t>DC SQUIDs </a:t>
            </a:r>
            <a:r>
              <a:rPr lang="en-US" dirty="0"/>
              <a:t>are more expensive to produce, but are much more sensitive.</a:t>
            </a:r>
            <a:endParaRPr lang="en-IN"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MAGNETOMETERS</a:t>
            </a:r>
            <a:endParaRPr lang="en-IN" b="1" dirty="0"/>
          </a:p>
        </p:txBody>
      </p:sp>
      <p:sp>
        <p:nvSpPr>
          <p:cNvPr id="6" name="Rectangle 5"/>
          <p:cNvSpPr/>
          <p:nvPr/>
        </p:nvSpPr>
        <p:spPr>
          <a:xfrm>
            <a:off x="0" y="699120"/>
            <a:ext cx="610191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3. </a:t>
            </a:r>
            <a:r>
              <a:rPr lang="en-IN" b="1" dirty="0"/>
              <a:t>The SQUID</a:t>
            </a:r>
            <a:endParaRPr lang="en-US" b="1" dirty="0"/>
          </a:p>
        </p:txBody>
      </p:sp>
      <p:sp>
        <p:nvSpPr>
          <p:cNvPr id="7" name="Rectangle 6"/>
          <p:cNvSpPr/>
          <p:nvPr/>
        </p:nvSpPr>
        <p:spPr>
          <a:xfrm>
            <a:off x="68270" y="3657943"/>
            <a:ext cx="13486472" cy="5333322"/>
          </a:xfrm>
          <a:prstGeom prst="rect">
            <a:avLst/>
          </a:prstGeom>
          <a:solidFill>
            <a:schemeClr val="accent5">
              <a:lumMod val="20000"/>
              <a:lumOff val="80000"/>
            </a:schemeClr>
          </a:solidFill>
          <a:ln>
            <a:solidFill>
              <a:srgbClr val="FFC000"/>
            </a:solidFill>
          </a:ln>
        </p:spPr>
        <p:txBody>
          <a:bodyPr wrap="square" lIns="130622" tIns="65311" rIns="130622" bIns="65311">
            <a:spAutoFit/>
          </a:bodyPr>
          <a:lstStyle/>
          <a:p>
            <a:pPr marL="408194" indent="-408194" algn="just">
              <a:buFont typeface="Wingdings" pitchFamily="2" charset="2"/>
              <a:buChar char="Ø"/>
            </a:pPr>
            <a:r>
              <a:rPr lang="en-US" dirty="0"/>
              <a:t>If two Josephson junctions are connected in parallel (in a loop), electrons, </a:t>
            </a:r>
            <a:r>
              <a:rPr lang="en-US" dirty="0" smtClean="0"/>
              <a:t>which tunnel </a:t>
            </a:r>
            <a:r>
              <a:rPr lang="en-US" dirty="0"/>
              <a:t>through the junctions, interfere with one another. This is caused by a </a:t>
            </a:r>
            <a:r>
              <a:rPr lang="en-US" dirty="0" smtClean="0"/>
              <a:t>phase difference </a:t>
            </a:r>
            <a:r>
              <a:rPr lang="en-US" dirty="0"/>
              <a:t>between the quantum mechanical wave functions of the electrons, which </a:t>
            </a:r>
            <a:r>
              <a:rPr lang="en-US" dirty="0" smtClean="0"/>
              <a:t>is dependent </a:t>
            </a:r>
            <a:r>
              <a:rPr lang="en-US" dirty="0"/>
              <a:t>upon the strength of the magnetic field through the loop. </a:t>
            </a:r>
            <a:endParaRPr lang="en-US" dirty="0" smtClean="0"/>
          </a:p>
          <a:p>
            <a:pPr marL="408194" indent="-408194" algn="just">
              <a:buFont typeface="Wingdings" pitchFamily="2" charset="2"/>
              <a:buChar char="Ø"/>
            </a:pPr>
            <a:r>
              <a:rPr lang="en-US" dirty="0" smtClean="0"/>
              <a:t>The resultant superconducting </a:t>
            </a:r>
            <a:r>
              <a:rPr lang="en-US" dirty="0"/>
              <a:t>current varies with any externally applied magnetic field. The </a:t>
            </a:r>
            <a:r>
              <a:rPr lang="en-US" dirty="0" smtClean="0"/>
              <a:t>external magnetic </a:t>
            </a:r>
            <a:r>
              <a:rPr lang="en-US" dirty="0"/>
              <a:t>field causes a modulation of the superconducting current through the </a:t>
            </a:r>
            <a:r>
              <a:rPr lang="en-US" dirty="0" smtClean="0"/>
              <a:t>loop, which </a:t>
            </a:r>
            <a:r>
              <a:rPr lang="en-US" dirty="0"/>
              <a:t>can be measured (</a:t>
            </a:r>
            <a:r>
              <a:rPr lang="en-US" b="1" dirty="0"/>
              <a:t>Figure 5.61</a:t>
            </a:r>
            <a:r>
              <a:rPr lang="en-US" dirty="0"/>
              <a:t>). </a:t>
            </a:r>
            <a:endParaRPr lang="en-US" dirty="0" smtClean="0"/>
          </a:p>
          <a:p>
            <a:pPr marL="408194" indent="-408194" algn="just">
              <a:buFont typeface="Wingdings" pitchFamily="2" charset="2"/>
              <a:buChar char="Ø"/>
            </a:pPr>
            <a:r>
              <a:rPr lang="en-US" dirty="0" smtClean="0"/>
              <a:t>The </a:t>
            </a:r>
            <a:r>
              <a:rPr lang="en-US" dirty="0"/>
              <a:t>superconducting current is set up </a:t>
            </a:r>
            <a:r>
              <a:rPr lang="en-US" dirty="0" smtClean="0"/>
              <a:t>externally by </a:t>
            </a:r>
            <a:r>
              <a:rPr lang="en-US" dirty="0"/>
              <a:t>the sense loop (a single loop as in </a:t>
            </a:r>
            <a:r>
              <a:rPr lang="en-US" b="1" dirty="0"/>
              <a:t>Figure 5.61a </a:t>
            </a:r>
            <a:r>
              <a:rPr lang="en-US" dirty="0"/>
              <a:t>is used to measure fields, while </a:t>
            </a:r>
            <a:r>
              <a:rPr lang="en-US" dirty="0" smtClean="0"/>
              <a:t>two loops </a:t>
            </a:r>
            <a:r>
              <a:rPr lang="en-US" dirty="0"/>
              <a:t>as in </a:t>
            </a:r>
            <a:r>
              <a:rPr lang="en-US" b="1" dirty="0"/>
              <a:t>Figure 5.61b </a:t>
            </a:r>
            <a:r>
              <a:rPr lang="en-US" dirty="0"/>
              <a:t>are used to measure the gradient in the field). </a:t>
            </a:r>
            <a:endParaRPr lang="en-US" dirty="0" smtClean="0"/>
          </a:p>
          <a:p>
            <a:pPr marL="408194" indent="-408194" algn="just">
              <a:buFont typeface="Wingdings" pitchFamily="2" charset="2"/>
              <a:buChar char="Ø"/>
            </a:pPr>
            <a:r>
              <a:rPr lang="en-US" dirty="0" smtClean="0"/>
              <a:t>The </a:t>
            </a:r>
            <a:r>
              <a:rPr lang="en-US" dirty="0"/>
              <a:t>current </a:t>
            </a:r>
            <a:r>
              <a:rPr lang="en-US" dirty="0" smtClean="0"/>
              <a:t>may also </a:t>
            </a:r>
            <a:r>
              <a:rPr lang="en-US" dirty="0"/>
              <a:t>be set up directly by the superconducting loop. </a:t>
            </a:r>
            <a:endParaRPr lang="en-US" dirty="0" smtClean="0"/>
          </a:p>
          <a:p>
            <a:pPr marL="408194" indent="-408194" algn="just">
              <a:buFont typeface="Wingdings" pitchFamily="2" charset="2"/>
              <a:buChar char="Ø"/>
            </a:pPr>
            <a:r>
              <a:rPr lang="en-US" dirty="0" smtClean="0"/>
              <a:t>The </a:t>
            </a:r>
            <a:r>
              <a:rPr lang="en-US" dirty="0"/>
              <a:t>output is the change in </a:t>
            </a:r>
            <a:r>
              <a:rPr lang="en-US" dirty="0" smtClean="0"/>
              <a:t>voltage across </a:t>
            </a:r>
            <a:r>
              <a:rPr lang="en-US" dirty="0"/>
              <a:t>the junction due to changes in the current, and since the junction is resistive, </a:t>
            </a:r>
            <a:r>
              <a:rPr lang="en-US" dirty="0" smtClean="0"/>
              <a:t>this change </a:t>
            </a:r>
            <a:r>
              <a:rPr lang="en-US" dirty="0"/>
              <a:t>is measurable following amplification.</a:t>
            </a:r>
            <a:endParaRPr lang="en-IN" dirty="0"/>
          </a:p>
        </p:txBody>
      </p:sp>
    </p:spTree>
    <p:extLst>
      <p:ext uri="{BB962C8B-B14F-4D97-AF65-F5344CB8AC3E}">
        <p14:creationId xmlns:p14="http://schemas.microsoft.com/office/powerpoint/2010/main" val="7132131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MAGNETOMETERS</a:t>
            </a:r>
            <a:endParaRPr lang="en-IN" b="1" dirty="0"/>
          </a:p>
        </p:txBody>
      </p:sp>
      <p:sp>
        <p:nvSpPr>
          <p:cNvPr id="5" name="Rectangle 4"/>
          <p:cNvSpPr/>
          <p:nvPr/>
        </p:nvSpPr>
        <p:spPr>
          <a:xfrm>
            <a:off x="0" y="699120"/>
            <a:ext cx="6101916"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3. </a:t>
            </a:r>
            <a:r>
              <a:rPr lang="en-IN" b="1" dirty="0"/>
              <a:t>The SQUID</a:t>
            </a:r>
            <a:endParaRPr lang="en-US" b="1" dirty="0"/>
          </a:p>
        </p:txBody>
      </p:sp>
      <p:sp>
        <p:nvSpPr>
          <p:cNvPr id="6" name="Rectangle 5"/>
          <p:cNvSpPr/>
          <p:nvPr/>
        </p:nvSpPr>
        <p:spPr>
          <a:xfrm>
            <a:off x="134634" y="1544013"/>
            <a:ext cx="13446732" cy="2532555"/>
          </a:xfrm>
          <a:prstGeom prst="rect">
            <a:avLst/>
          </a:prstGeom>
          <a:solidFill>
            <a:srgbClr val="FFE1FF"/>
          </a:solidFill>
          <a:ln>
            <a:solidFill>
              <a:srgbClr val="FFC000"/>
            </a:solidFill>
          </a:ln>
        </p:spPr>
        <p:txBody>
          <a:bodyPr wrap="square" lIns="130622" tIns="65311" rIns="130622" bIns="65311">
            <a:spAutoFit/>
          </a:bodyPr>
          <a:lstStyle/>
          <a:p>
            <a:pPr marL="489833" indent="-489833" algn="just">
              <a:buFont typeface="Wingdings" pitchFamily="2" charset="2"/>
              <a:buChar char="Ø"/>
            </a:pPr>
            <a:r>
              <a:rPr lang="en-US" dirty="0"/>
              <a:t>An RF SQUID operates in the same fashion except that there is only one </a:t>
            </a:r>
            <a:r>
              <a:rPr lang="en-US" dirty="0" smtClean="0"/>
              <a:t>junction and </a:t>
            </a:r>
            <a:r>
              <a:rPr lang="en-US" dirty="0"/>
              <a:t>the loop is driven by an external resonant circuit that oscillates at high </a:t>
            </a:r>
            <a:r>
              <a:rPr lang="en-US" dirty="0" smtClean="0"/>
              <a:t>frequency (20–30 </a:t>
            </a:r>
            <a:r>
              <a:rPr lang="en-US" dirty="0"/>
              <a:t>MHz). </a:t>
            </a:r>
            <a:endParaRPr lang="en-US" dirty="0" smtClean="0"/>
          </a:p>
          <a:p>
            <a:pPr marL="489833" indent="-489833" algn="just">
              <a:buFont typeface="Wingdings" pitchFamily="2" charset="2"/>
              <a:buChar char="Ø"/>
            </a:pPr>
            <a:r>
              <a:rPr lang="en-US" dirty="0" smtClean="0"/>
              <a:t>Any </a:t>
            </a:r>
            <a:r>
              <a:rPr lang="en-US" dirty="0"/>
              <a:t>change in the internal state of the flux in the measurement loop (</a:t>
            </a:r>
            <a:r>
              <a:rPr lang="en-US" dirty="0" smtClean="0"/>
              <a:t>due to </a:t>
            </a:r>
            <a:r>
              <a:rPr lang="en-US" dirty="0"/>
              <a:t>external, sensed fields) changes the resonant frequency, which is then detected and </a:t>
            </a:r>
            <a:r>
              <a:rPr lang="en-US" dirty="0" smtClean="0"/>
              <a:t>is a </a:t>
            </a:r>
            <a:r>
              <a:rPr lang="en-US" dirty="0"/>
              <a:t>measure of the field.</a:t>
            </a:r>
            <a:endParaRPr lang="en-IN" dirty="0"/>
          </a:p>
        </p:txBody>
      </p:sp>
      <p:sp>
        <p:nvSpPr>
          <p:cNvPr id="7" name="Rectangle 6"/>
          <p:cNvSpPr/>
          <p:nvPr/>
        </p:nvSpPr>
        <p:spPr>
          <a:xfrm>
            <a:off x="134634" y="5029200"/>
            <a:ext cx="13204086" cy="1332226"/>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08194" indent="-408194" algn="just">
              <a:buFont typeface="Wingdings" pitchFamily="2" charset="2"/>
              <a:buChar char="Ø"/>
            </a:pPr>
            <a:r>
              <a:rPr lang="en-US" dirty="0"/>
              <a:t>The main difficulty with SQUIDs is the cooling needed and the necessary bulk.</a:t>
            </a:r>
          </a:p>
          <a:p>
            <a:pPr marL="408194" indent="-408194" algn="just">
              <a:buFont typeface="Wingdings" pitchFamily="2" charset="2"/>
              <a:buChar char="Ø"/>
            </a:pPr>
            <a:r>
              <a:rPr lang="en-US" dirty="0"/>
              <a:t>Nevertheless, it is an exceedingly useful sensor where and when the cost can be justified.</a:t>
            </a:r>
            <a:endParaRPr lang="en-IN" dirty="0"/>
          </a:p>
        </p:txBody>
      </p:sp>
    </p:spTree>
    <p:extLst>
      <p:ext uri="{BB962C8B-B14F-4D97-AF65-F5344CB8AC3E}">
        <p14:creationId xmlns:p14="http://schemas.microsoft.com/office/powerpoint/2010/main" val="22150945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307758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Introduction</a:t>
            </a:r>
            <a:endParaRPr lang="en-US" b="1" dirty="0"/>
          </a:p>
        </p:txBody>
      </p:sp>
      <p:sp>
        <p:nvSpPr>
          <p:cNvPr id="6" name="Rectangle 5"/>
          <p:cNvSpPr/>
          <p:nvPr/>
        </p:nvSpPr>
        <p:spPr>
          <a:xfrm>
            <a:off x="269268" y="1544013"/>
            <a:ext cx="13446732" cy="1332226"/>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The main reason that magnetic actuation is usually the best choice has to do with energy density, just as the reason for the use of the internal combustion engine has to do with energy density.</a:t>
            </a:r>
            <a:endParaRPr lang="en-US" dirty="0"/>
          </a:p>
        </p:txBody>
      </p:sp>
      <p:sp>
        <p:nvSpPr>
          <p:cNvPr id="7" name="Rectangle 6"/>
          <p:cNvSpPr/>
          <p:nvPr/>
        </p:nvSpPr>
        <p:spPr>
          <a:xfrm>
            <a:off x="377280" y="3122223"/>
            <a:ext cx="13338720" cy="2132445"/>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dirty="0" smtClean="0"/>
              <a:t>If we restrict ourselves to electrical actuation, there are two basic types of forces that exist. </a:t>
            </a:r>
          </a:p>
          <a:p>
            <a:pPr marL="489833" indent="-489833" algn="just">
              <a:buFont typeface="Wingdings" pitchFamily="2" charset="2"/>
              <a:buChar char="Ø"/>
            </a:pPr>
            <a:r>
              <a:rPr lang="en-US" b="1" dirty="0" smtClean="0">
                <a:solidFill>
                  <a:srgbClr val="FF00FF"/>
                </a:solidFill>
              </a:rPr>
              <a:t>One is the Coulomb force</a:t>
            </a:r>
            <a:r>
              <a:rPr lang="en-US" dirty="0" smtClean="0"/>
              <a:t>, which acts on a charge in the electric field</a:t>
            </a:r>
            <a:r>
              <a:rPr lang="en-US" b="1" dirty="0" smtClean="0"/>
              <a:t>.  </a:t>
            </a:r>
          </a:p>
          <a:p>
            <a:pPr marL="489833" indent="-489833" algn="just">
              <a:buFont typeface="Wingdings" pitchFamily="2" charset="2"/>
              <a:buChar char="Ø"/>
            </a:pPr>
            <a:r>
              <a:rPr lang="en-US" b="1" dirty="0" smtClean="0">
                <a:solidFill>
                  <a:srgbClr val="FF00FF"/>
                </a:solidFill>
              </a:rPr>
              <a:t>The second is the magnetic force</a:t>
            </a:r>
            <a:r>
              <a:rPr lang="en-US" dirty="0" smtClean="0"/>
              <a:t>, which acts on a current in a magnetic field as defined by the Lorentz force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97462" y="5768483"/>
            <a:ext cx="8763335" cy="3572131"/>
          </a:xfrm>
          <a:prstGeom prst="rect">
            <a:avLst/>
          </a:prstGeom>
          <a:ln>
            <a:solidFill>
              <a:schemeClr val="accent1"/>
            </a:solid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5272089" y="9723120"/>
            <a:ext cx="8443913" cy="335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307758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Introduction</a:t>
            </a:r>
            <a:endParaRPr lang="en-US" b="1" dirty="0"/>
          </a:p>
        </p:txBody>
      </p:sp>
      <p:pic>
        <p:nvPicPr>
          <p:cNvPr id="2050" name="Picture 2"/>
          <p:cNvPicPr>
            <a:picLocks noChangeAspect="1" noChangeArrowheads="1"/>
          </p:cNvPicPr>
          <p:nvPr/>
        </p:nvPicPr>
        <p:blipFill>
          <a:blip r:embed="rId2" cstate="print"/>
          <a:srcRect/>
          <a:stretch>
            <a:fillRect/>
          </a:stretch>
        </p:blipFill>
        <p:spPr bwMode="auto">
          <a:xfrm>
            <a:off x="678658" y="2249170"/>
            <a:ext cx="12358688" cy="5560060"/>
          </a:xfrm>
          <a:prstGeom prst="rect">
            <a:avLst/>
          </a:prstGeom>
          <a:ln>
            <a:solidFill>
              <a:srgbClr val="FF00FF"/>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7280" y="2727033"/>
            <a:ext cx="12421380" cy="3794439"/>
          </a:xfrm>
          <a:prstGeom prst="rect">
            <a:avLst/>
          </a:prstGeom>
          <a:solidFill>
            <a:schemeClr val="accent3">
              <a:lumMod val="20000"/>
              <a:lumOff val="80000"/>
            </a:schemeClr>
          </a:solidFill>
          <a:ln>
            <a:solidFill>
              <a:srgbClr val="FF00FF"/>
            </a:solidFill>
          </a:ln>
        </p:spPr>
        <p:txBody>
          <a:bodyPr wrap="square" lIns="130622" tIns="65311" rIns="130622" bIns="65311">
            <a:spAutoFit/>
          </a:bodyPr>
          <a:lstStyle/>
          <a:p>
            <a:pPr marL="489833" indent="-489833" algn="just">
              <a:buFont typeface="Wingdings" pitchFamily="2" charset="2"/>
              <a:buChar char="Ø"/>
            </a:pPr>
            <a:r>
              <a:rPr lang="en-US" sz="3400" dirty="0" smtClean="0"/>
              <a:t>They are also useful in </a:t>
            </a:r>
            <a:r>
              <a:rPr lang="en-US" sz="3400" b="1" dirty="0" smtClean="0"/>
              <a:t>electrostatic filters and dust collectors,</a:t>
            </a:r>
            <a:r>
              <a:rPr lang="en-US" sz="3400" dirty="0" smtClean="0"/>
              <a:t> where the small forces are sufficient to act on charged dust particles and collect them on electrodes. </a:t>
            </a:r>
          </a:p>
          <a:p>
            <a:pPr marL="489833" indent="-489833" algn="just">
              <a:buFont typeface="Wingdings" pitchFamily="2" charset="2"/>
              <a:buChar char="Ø"/>
            </a:pPr>
            <a:endParaRPr lang="en-US" sz="3400" dirty="0" smtClean="0"/>
          </a:p>
          <a:p>
            <a:pPr marL="489833" indent="-489833" algn="just">
              <a:buFont typeface="Wingdings" pitchFamily="2" charset="2"/>
              <a:buChar char="Ø"/>
            </a:pPr>
            <a:r>
              <a:rPr lang="en-US" sz="3400" b="1" dirty="0" smtClean="0"/>
              <a:t>Electrostatic actuation</a:t>
            </a:r>
            <a:r>
              <a:rPr lang="en-US" sz="3400" dirty="0" smtClean="0"/>
              <a:t> is also critical to the operation of copiers and printers, where toner particles are distributed on a printing medium using electrostatic forces.</a:t>
            </a:r>
            <a:endParaRPr lang="en-US" sz="3400" dirty="0"/>
          </a:p>
        </p:txBody>
      </p:sp>
      <p:sp>
        <p:nvSpPr>
          <p:cNvPr id="6" name="TextBox 5"/>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7" name="Rectangle 6"/>
          <p:cNvSpPr/>
          <p:nvPr/>
        </p:nvSpPr>
        <p:spPr>
          <a:xfrm>
            <a:off x="0" y="699120"/>
            <a:ext cx="307758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IN" b="1" dirty="0" smtClean="0"/>
              <a:t>Introduction</a:t>
            </a:r>
            <a:endParaRPr lang="en-US" b="1"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469776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Voice Coil Actuators</a:t>
            </a:r>
            <a:endParaRPr lang="en-US" b="1" dirty="0"/>
          </a:p>
        </p:txBody>
      </p:sp>
      <p:pic>
        <p:nvPicPr>
          <p:cNvPr id="3074" name="Picture 2"/>
          <p:cNvPicPr>
            <a:picLocks noChangeAspect="1" noChangeArrowheads="1"/>
          </p:cNvPicPr>
          <p:nvPr/>
        </p:nvPicPr>
        <p:blipFill>
          <a:blip r:embed="rId2" cstate="print"/>
          <a:srcRect/>
          <a:stretch>
            <a:fillRect/>
          </a:stretch>
        </p:blipFill>
        <p:spPr bwMode="auto">
          <a:xfrm>
            <a:off x="1673424" y="2260550"/>
            <a:ext cx="10524324" cy="5620168"/>
          </a:xfrm>
          <a:prstGeom prst="rect">
            <a:avLst/>
          </a:prstGeom>
          <a:ln>
            <a:solidFill>
              <a:srgbClr val="FF00FF"/>
            </a:solidFill>
          </a:ln>
          <a:effectLst>
            <a:outerShdw blurRad="292100" dist="139700" dir="2700000" algn="tl" rotWithShape="0">
              <a:srgbClr val="333333">
                <a:alpha val="65000"/>
              </a:srgbClr>
            </a:outerShdw>
          </a:effectLst>
        </p:spPr>
      </p:pic>
      <p:pic>
        <p:nvPicPr>
          <p:cNvPr id="3076" name="Picture 4"/>
          <p:cNvPicPr>
            <a:picLocks noChangeAspect="1" noChangeArrowheads="1"/>
          </p:cNvPicPr>
          <p:nvPr/>
        </p:nvPicPr>
        <p:blipFill>
          <a:blip r:embed="rId3" cstate="print"/>
          <a:srcRect/>
          <a:stretch>
            <a:fillRect/>
          </a:stretch>
        </p:blipFill>
        <p:spPr bwMode="auto">
          <a:xfrm>
            <a:off x="1133366" y="4923588"/>
            <a:ext cx="2786063" cy="30175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44014"/>
            <a:ext cx="13716000" cy="1732336"/>
          </a:xfrm>
          <a:prstGeom prst="rect">
            <a:avLst/>
          </a:prstGeom>
          <a:solidFill>
            <a:schemeClr val="accent5">
              <a:lumMod val="20000"/>
              <a:lumOff val="80000"/>
            </a:schemeClr>
          </a:solidFill>
          <a:ln>
            <a:solidFill>
              <a:srgbClr val="FF00FF"/>
            </a:solidFill>
          </a:ln>
        </p:spPr>
        <p:txBody>
          <a:bodyPr wrap="square" lIns="130622" tIns="65311" rIns="130622" bIns="65311">
            <a:spAutoFit/>
          </a:bodyPr>
          <a:lstStyle/>
          <a:p>
            <a:pPr marL="489833" indent="-489833" algn="just">
              <a:buFont typeface="Wingdings" pitchFamily="2" charset="2"/>
              <a:buChar char="Ø"/>
            </a:pPr>
            <a:r>
              <a:rPr lang="en-US" dirty="0" smtClean="0"/>
              <a:t>In most applications of voice coil actuators, there is no use of voice—only the similarity in operation. </a:t>
            </a:r>
          </a:p>
          <a:p>
            <a:pPr marL="489833" indent="-489833" algn="just">
              <a:buFont typeface="Wingdings" pitchFamily="2" charset="2"/>
              <a:buChar char="Ø"/>
            </a:pPr>
            <a:r>
              <a:rPr lang="en-US" dirty="0" smtClean="0"/>
              <a:t>The actuators are based on the interaction between the current in a coil and the magnetic field of a permanent magnet or another coil.</a:t>
            </a:r>
            <a:endParaRPr lang="en-US" dirty="0"/>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69776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Voice Coil Actuators</a:t>
            </a:r>
            <a:endParaRPr lang="en-US" b="1" dirty="0"/>
          </a:p>
        </p:txBody>
      </p:sp>
      <p:sp>
        <p:nvSpPr>
          <p:cNvPr id="7" name="Rectangle 6"/>
          <p:cNvSpPr/>
          <p:nvPr/>
        </p:nvSpPr>
        <p:spPr>
          <a:xfrm>
            <a:off x="0" y="4289919"/>
            <a:ext cx="13716000" cy="3332774"/>
          </a:xfrm>
          <a:prstGeom prst="rect">
            <a:avLst/>
          </a:prstGeom>
          <a:solidFill>
            <a:schemeClr val="accent3">
              <a:lumMod val="20000"/>
              <a:lumOff val="80000"/>
            </a:schemeClr>
          </a:solidFill>
          <a:ln>
            <a:solidFill>
              <a:srgbClr val="00B050"/>
            </a:solidFill>
          </a:ln>
        </p:spPr>
        <p:txBody>
          <a:bodyPr wrap="square" lIns="130622" tIns="65311" rIns="130622" bIns="65311">
            <a:spAutoFit/>
          </a:bodyPr>
          <a:lstStyle/>
          <a:p>
            <a:pPr marL="489833" indent="-489833" algn="just">
              <a:buFont typeface="Wingdings" pitchFamily="2" charset="2"/>
              <a:buChar char="Ø"/>
            </a:pPr>
            <a:r>
              <a:rPr lang="en-US" dirty="0" smtClean="0"/>
              <a:t>The magnetic field in the gap is radial. </a:t>
            </a:r>
          </a:p>
          <a:p>
            <a:pPr marL="489833" indent="-489833" algn="just">
              <a:buFont typeface="Wingdings" pitchFamily="2" charset="2"/>
              <a:buChar char="Ø"/>
            </a:pPr>
            <a:r>
              <a:rPr lang="en-US" b="1" dirty="0" smtClean="0"/>
              <a:t>L </a:t>
            </a:r>
            <a:r>
              <a:rPr lang="en-US" dirty="0" smtClean="0"/>
              <a:t>is the circumference of the loop and we assume a uniform magnetic field. With N turns, the force is NBIL. </a:t>
            </a:r>
          </a:p>
          <a:p>
            <a:pPr marL="489833" indent="-489833" algn="just">
              <a:buFont typeface="Wingdings" pitchFamily="2" charset="2"/>
              <a:buChar char="Ø"/>
            </a:pPr>
            <a:r>
              <a:rPr lang="en-US" dirty="0" smtClean="0"/>
              <a:t>Of course, the field does not have to be uniform or the coil circular, but this is a simple configuration and is the one used in most speakers. </a:t>
            </a:r>
          </a:p>
          <a:p>
            <a:pPr marL="489833" indent="-489833" algn="just">
              <a:buFont typeface="Wingdings" pitchFamily="2" charset="2"/>
              <a:buChar char="Ø"/>
            </a:pPr>
            <a:r>
              <a:rPr lang="en-US" dirty="0" smtClean="0"/>
              <a:t>The larger the current, the larger the force, and thus the larger the displacement of the speaker’s cone.</a:t>
            </a:r>
          </a:p>
          <a:p>
            <a:pPr marL="489833" indent="-489833" algn="just">
              <a:buFont typeface="Wingdings" pitchFamily="2" charset="2"/>
              <a:buChar char="Ø"/>
            </a:pPr>
            <a:r>
              <a:rPr lang="en-US" dirty="0" smtClean="0"/>
              <a:t>By reversing the current, the coil moves in the opposite direction.</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38401"/>
            <a:ext cx="13716000" cy="8534198"/>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buFont typeface="+mj-lt"/>
              <a:buAutoNum type="arabicPeriod"/>
            </a:pPr>
            <a:r>
              <a:rPr lang="en-US" dirty="0" smtClean="0"/>
              <a:t> The </a:t>
            </a:r>
            <a:r>
              <a:rPr lang="en-US" b="1" dirty="0" smtClean="0"/>
              <a:t>force is directly proportional to current for a given magnetic field. </a:t>
            </a:r>
            <a:r>
              <a:rPr lang="en-US" dirty="0" smtClean="0"/>
              <a:t>In this case (and in many voice coil actuators) it is linear with current, an important property of the device.</a:t>
            </a:r>
          </a:p>
          <a:p>
            <a:pPr marL="489833" indent="-489833" algn="just">
              <a:buFont typeface="+mj-lt"/>
              <a:buAutoNum type="arabicPeriod"/>
            </a:pPr>
            <a:r>
              <a:rPr lang="en-US" dirty="0" smtClean="0"/>
              <a:t>The </a:t>
            </a:r>
            <a:r>
              <a:rPr lang="en-US" b="1" dirty="0" smtClean="0"/>
              <a:t>larger the coil or the magnetic field, the larger the force</a:t>
            </a:r>
            <a:r>
              <a:rPr lang="en-US" dirty="0" smtClean="0"/>
              <a:t>.</a:t>
            </a:r>
          </a:p>
          <a:p>
            <a:pPr marL="489833" indent="-489833" algn="just">
              <a:buFont typeface="+mj-lt"/>
              <a:buAutoNum type="arabicPeriod"/>
            </a:pPr>
            <a:r>
              <a:rPr lang="en-US" dirty="0" smtClean="0"/>
              <a:t>By allowing the coil to move, the displaced mass is small (compared with other actuators) and hence the </a:t>
            </a:r>
            <a:r>
              <a:rPr lang="en-US" b="1" dirty="0" smtClean="0">
                <a:solidFill>
                  <a:srgbClr val="FF0000"/>
                </a:solidFill>
              </a:rPr>
              <a:t>mechanical response is rather good. </a:t>
            </a:r>
            <a:r>
              <a:rPr lang="en-US" dirty="0" smtClean="0"/>
              <a:t>For this reason, a speaker can operate at, say, 15 kHz, whereas a motor-driven actuator may take seconds to reverse.</a:t>
            </a:r>
          </a:p>
          <a:p>
            <a:pPr marL="489833" indent="-489833" algn="just">
              <a:buFont typeface="+mj-lt"/>
              <a:buAutoNum type="arabicPeriod"/>
            </a:pPr>
            <a:r>
              <a:rPr lang="en-US" dirty="0" smtClean="0"/>
              <a:t>It is also possible to </a:t>
            </a:r>
            <a:r>
              <a:rPr lang="en-US" b="1" dirty="0" smtClean="0">
                <a:solidFill>
                  <a:srgbClr val="FF0000"/>
                </a:solidFill>
              </a:rPr>
              <a:t>fix the coil and allow the magnet to move.</a:t>
            </a:r>
          </a:p>
          <a:p>
            <a:pPr marL="489833" indent="-489833" algn="just">
              <a:buFont typeface="+mj-lt"/>
              <a:buAutoNum type="arabicPeriod"/>
            </a:pPr>
            <a:r>
              <a:rPr lang="en-US" dirty="0" smtClean="0"/>
              <a:t>The field in the actuator can be generated by an electromagnet if necessary.</a:t>
            </a:r>
          </a:p>
          <a:p>
            <a:pPr marL="489833" indent="-489833" algn="just">
              <a:buFont typeface="+mj-lt"/>
              <a:buAutoNum type="arabicPeriod"/>
            </a:pPr>
            <a:r>
              <a:rPr lang="en-US" dirty="0" smtClean="0"/>
              <a:t>We note here that the </a:t>
            </a:r>
            <a:r>
              <a:rPr lang="en-US" b="1" dirty="0" smtClean="0">
                <a:solidFill>
                  <a:srgbClr val="FF00FF"/>
                </a:solidFill>
              </a:rPr>
              <a:t>voice coil actuator can be turned into a sensor by simply reversing the action</a:t>
            </a:r>
            <a:r>
              <a:rPr lang="en-US" dirty="0" smtClean="0"/>
              <a:t>. If we move the coil in the magnetic field, the voltage induce in the coil will be given by Faraday’s law of induction</a:t>
            </a:r>
            <a:r>
              <a:rPr lang="en-US" b="1" dirty="0" smtClean="0"/>
              <a:t>. </a:t>
            </a:r>
            <a:r>
              <a:rPr lang="en-US" dirty="0" smtClean="0"/>
              <a:t>The speaker becomes a microphone and the more general voice coil actuator becomes a sensor.</a:t>
            </a:r>
          </a:p>
          <a:p>
            <a:pPr marL="489833" indent="-489833" algn="just">
              <a:buFont typeface="+mj-lt"/>
              <a:buAutoNum type="arabicPeriod"/>
            </a:pPr>
            <a:r>
              <a:rPr lang="en-US" dirty="0" smtClean="0"/>
              <a:t>In the </a:t>
            </a:r>
            <a:r>
              <a:rPr lang="en-US" b="1" dirty="0" smtClean="0">
                <a:solidFill>
                  <a:srgbClr val="FF00FF"/>
                </a:solidFill>
              </a:rPr>
              <a:t>absence of current, the actuator is entirely disengaged</a:t>
            </a:r>
            <a:r>
              <a:rPr lang="en-US" dirty="0" smtClean="0"/>
              <a:t>—there is no intrinsic retaining or cogging force and no friction. However, in some cases use may be made of a restoring spring to return the actuator to its rest position, as is done in speakers.</a:t>
            </a:r>
          </a:p>
          <a:p>
            <a:pPr marL="489833" indent="-489833" algn="just">
              <a:buFont typeface="+mj-lt"/>
              <a:buAutoNum type="arabicPeriod"/>
            </a:pPr>
            <a:r>
              <a:rPr lang="en-US" dirty="0" smtClean="0"/>
              <a:t>The motion is limited and often quite </a:t>
            </a:r>
            <a:r>
              <a:rPr lang="en-US" b="1" dirty="0" smtClean="0">
                <a:solidFill>
                  <a:srgbClr val="FF00FF"/>
                </a:solidFill>
              </a:rPr>
              <a:t>short</a:t>
            </a:r>
            <a:r>
              <a:rPr lang="en-US" dirty="0" smtClean="0"/>
              <a:t>.</a:t>
            </a:r>
          </a:p>
          <a:p>
            <a:pPr marL="489833" indent="-489833" algn="just">
              <a:buFont typeface="+mj-lt"/>
              <a:buAutoNum type="arabicPeriod"/>
            </a:pPr>
            <a:r>
              <a:rPr lang="en-US" b="1" dirty="0" smtClean="0">
                <a:solidFill>
                  <a:srgbClr val="00B050"/>
                </a:solidFill>
              </a:rPr>
              <a:t>Rotational motion </a:t>
            </a:r>
            <a:r>
              <a:rPr lang="en-US" dirty="0" smtClean="0"/>
              <a:t>can also be achieved by selecting particular coil and magnet configurations (see </a:t>
            </a:r>
            <a:r>
              <a:rPr lang="en-US" b="1" dirty="0" smtClean="0"/>
              <a:t>Figure 5.63b).</a:t>
            </a:r>
          </a:p>
          <a:p>
            <a:pPr marL="489833" indent="-489833" algn="just">
              <a:buFont typeface="+mj-lt"/>
              <a:buAutoNum type="arabicPeriod"/>
            </a:pPr>
            <a:r>
              <a:rPr lang="en-US" b="1" dirty="0" smtClean="0">
                <a:solidFill>
                  <a:srgbClr val="00B050"/>
                </a:solidFill>
              </a:rPr>
              <a:t>The actuator is a direct drive device.</a:t>
            </a:r>
            <a:endParaRPr lang="en-US" b="1" dirty="0">
              <a:solidFill>
                <a:srgbClr val="00B050"/>
              </a:solidFill>
            </a:endParaRPr>
          </a:p>
        </p:txBody>
      </p:sp>
      <p:sp>
        <p:nvSpPr>
          <p:cNvPr id="5" name="TextBox 4"/>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6" name="Rectangle 5"/>
          <p:cNvSpPr/>
          <p:nvPr/>
        </p:nvSpPr>
        <p:spPr>
          <a:xfrm>
            <a:off x="0" y="699120"/>
            <a:ext cx="469776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Voice Coil Actuators</a:t>
            </a:r>
            <a:endParaRPr lang="en-US" b="1"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469776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Voice Coil Actuators</a:t>
            </a:r>
            <a:endParaRPr lang="en-US" b="1" dirty="0"/>
          </a:p>
        </p:txBody>
      </p:sp>
      <p:sp>
        <p:nvSpPr>
          <p:cNvPr id="6" name="Rectangle 5"/>
          <p:cNvSpPr/>
          <p:nvPr/>
        </p:nvSpPr>
        <p:spPr>
          <a:xfrm>
            <a:off x="269268" y="1544013"/>
            <a:ext cx="13446732" cy="1332226"/>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marL="489833" indent="-489833">
              <a:buFont typeface="Wingdings" pitchFamily="2" charset="2"/>
              <a:buChar char="Ø"/>
            </a:pPr>
            <a:r>
              <a:rPr lang="en-US" dirty="0" smtClean="0"/>
              <a:t>Voice coil actuators are often used where very accurate positioning at high speeds is needed. Since they have no hysteresis and minimal friction, they are extremely accurate both as linear and as angular </a:t>
            </a:r>
            <a:r>
              <a:rPr lang="en-US" dirty="0" err="1" smtClean="0"/>
              <a:t>positioners</a:t>
            </a:r>
            <a:r>
              <a:rPr lang="en-US" dirty="0" smtClean="0"/>
              <a:t>.</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133365" y="3128189"/>
            <a:ext cx="4786313" cy="34925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7398061" y="3128189"/>
            <a:ext cx="4772025" cy="34925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1614489" y="6971539"/>
            <a:ext cx="10487025" cy="16484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163"/>
            <a:ext cx="13716000" cy="532007"/>
          </a:xfrm>
          <a:prstGeom prst="rect">
            <a:avLst/>
          </a:prstGeom>
        </p:spPr>
        <p:style>
          <a:lnRef idx="0">
            <a:schemeClr val="accent5"/>
          </a:lnRef>
          <a:fillRef idx="3">
            <a:schemeClr val="accent5"/>
          </a:fillRef>
          <a:effectRef idx="3">
            <a:schemeClr val="accent5"/>
          </a:effectRef>
          <a:fontRef idx="minor">
            <a:schemeClr val="lt1"/>
          </a:fontRef>
        </p:style>
        <p:txBody>
          <a:bodyPr wrap="square" lIns="130622" tIns="65311" rIns="130622" bIns="65311" rtlCol="0">
            <a:spAutoFit/>
          </a:bodyPr>
          <a:lstStyle/>
          <a:p>
            <a:pPr algn="ctr"/>
            <a:r>
              <a:rPr lang="en-US" b="1" dirty="0" smtClean="0"/>
              <a:t>MAGNETIC ACTUATORS</a:t>
            </a:r>
            <a:endParaRPr lang="en-IN" b="1" dirty="0"/>
          </a:p>
        </p:txBody>
      </p:sp>
      <p:sp>
        <p:nvSpPr>
          <p:cNvPr id="5" name="Rectangle 4"/>
          <p:cNvSpPr/>
          <p:nvPr/>
        </p:nvSpPr>
        <p:spPr>
          <a:xfrm>
            <a:off x="0" y="699120"/>
            <a:ext cx="4697760" cy="532007"/>
          </a:xfrm>
          <a:prstGeom prst="rect">
            <a:avLst/>
          </a:prstGeom>
        </p:spPr>
        <p:style>
          <a:lnRef idx="0">
            <a:schemeClr val="accent3"/>
          </a:lnRef>
          <a:fillRef idx="3">
            <a:schemeClr val="accent3"/>
          </a:fillRef>
          <a:effectRef idx="3">
            <a:schemeClr val="accent3"/>
          </a:effectRef>
          <a:fontRef idx="minor">
            <a:schemeClr val="lt1"/>
          </a:fontRef>
        </p:style>
        <p:txBody>
          <a:bodyPr wrap="square" lIns="130622" tIns="65311" rIns="130622" bIns="65311">
            <a:spAutoFit/>
          </a:bodyPr>
          <a:lstStyle/>
          <a:p>
            <a:r>
              <a:rPr lang="en-US" b="1" dirty="0" smtClean="0"/>
              <a:t>Motors as Actuators</a:t>
            </a:r>
            <a:endParaRPr lang="en-US" b="1" dirty="0"/>
          </a:p>
        </p:txBody>
      </p:sp>
      <p:sp>
        <p:nvSpPr>
          <p:cNvPr id="6" name="Rectangle 5"/>
          <p:cNvSpPr/>
          <p:nvPr/>
        </p:nvSpPr>
        <p:spPr>
          <a:xfrm>
            <a:off x="0" y="1464798"/>
            <a:ext cx="13716000" cy="4594658"/>
          </a:xfrm>
          <a:prstGeom prst="rect">
            <a:avLst/>
          </a:prstGeom>
        </p:spPr>
        <p:style>
          <a:lnRef idx="1">
            <a:schemeClr val="accent2"/>
          </a:lnRef>
          <a:fillRef idx="2">
            <a:schemeClr val="accent2"/>
          </a:fillRef>
          <a:effectRef idx="1">
            <a:schemeClr val="accent2"/>
          </a:effectRef>
          <a:fontRef idx="minor">
            <a:schemeClr val="dk1"/>
          </a:fontRef>
        </p:style>
        <p:txBody>
          <a:bodyPr wrap="square" lIns="130622" tIns="65311" rIns="130622" bIns="65311">
            <a:spAutoFit/>
          </a:bodyPr>
          <a:lstStyle/>
          <a:p>
            <a:pPr marL="489833" indent="-489833" algn="just">
              <a:buFont typeface="Wingdings" pitchFamily="2" charset="2"/>
              <a:buChar char="Ø"/>
            </a:pPr>
            <a:r>
              <a:rPr lang="en-US" sz="2900" dirty="0" smtClean="0"/>
              <a:t>Also to be recognized at this stage is that most motors are magnetic devices—they operate by attraction or repulsion between current-carrying conductors or between current-carrying conductors and permanent magnets in a manner similar to that of voice coil actuators. </a:t>
            </a:r>
          </a:p>
          <a:p>
            <a:pPr marL="489833" indent="-489833" algn="just">
              <a:buFont typeface="Wingdings" pitchFamily="2" charset="2"/>
              <a:buChar char="Ø"/>
            </a:pPr>
            <a:r>
              <a:rPr lang="en-US" sz="2900" dirty="0" smtClean="0"/>
              <a:t>Unlike voice coil actuators, motors include magnetic materials (mostly iron), in addition to permanent magnets or electromagnets, to increase and concentrate the magnetic flux density and in so doing increasing power, efficiency, and available torque in the smallest possible volume. </a:t>
            </a:r>
          </a:p>
          <a:p>
            <a:pPr marL="489833" indent="-489833" algn="just">
              <a:buFont typeface="Wingdings" pitchFamily="2" charset="2"/>
              <a:buChar char="Ø"/>
            </a:pPr>
            <a:r>
              <a:rPr lang="en-US" sz="2900" dirty="0" smtClean="0"/>
              <a:t>The variation in size, and power, they can deliver is staggering. Some motors are truly tiny.</a:t>
            </a:r>
            <a:endParaRPr lang="en-US" sz="2900" dirty="0"/>
          </a:p>
        </p:txBody>
      </p:sp>
      <p:sp>
        <p:nvSpPr>
          <p:cNvPr id="7" name="Rectangle 6"/>
          <p:cNvSpPr/>
          <p:nvPr/>
        </p:nvSpPr>
        <p:spPr>
          <a:xfrm>
            <a:off x="0" y="6965129"/>
            <a:ext cx="13716000" cy="932117"/>
          </a:xfrm>
          <a:prstGeom prst="rect">
            <a:avLst/>
          </a:prstGeom>
        </p:spPr>
        <p:style>
          <a:lnRef idx="1">
            <a:schemeClr val="accent3"/>
          </a:lnRef>
          <a:fillRef idx="2">
            <a:schemeClr val="accent3"/>
          </a:fillRef>
          <a:effectRef idx="1">
            <a:schemeClr val="accent3"/>
          </a:effectRef>
          <a:fontRef idx="minor">
            <a:schemeClr val="dk1"/>
          </a:fontRef>
        </p:style>
        <p:txBody>
          <a:bodyPr wrap="square" lIns="130622" tIns="65311" rIns="130622" bIns="65311">
            <a:spAutoFit/>
          </a:bodyPr>
          <a:lstStyle/>
          <a:p>
            <a:pPr marL="489833" indent="-489833" algn="just">
              <a:buFont typeface="Arial" pitchFamily="34" charset="0"/>
              <a:buChar char="•"/>
            </a:pPr>
            <a:r>
              <a:rPr lang="en-US" dirty="0" smtClean="0"/>
              <a:t>Motors, as their name implies, deliver motion in one form or another. As such, many devices can be called motors.</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4221</TotalTime>
  <Words>7712</Words>
  <Application>Microsoft Office PowerPoint</Application>
  <PresentationFormat>Custom</PresentationFormat>
  <Paragraphs>566</Paragraphs>
  <Slides>180</Slides>
  <Notes>0</Notes>
  <HiddenSlides>0</HiddenSlides>
  <MMClips>0</MMClips>
  <ScaleCrop>false</ScaleCrop>
  <HeadingPairs>
    <vt:vector size="4" baseType="variant">
      <vt:variant>
        <vt:lpstr>Theme</vt:lpstr>
      </vt:variant>
      <vt:variant>
        <vt:i4>1</vt:i4>
      </vt:variant>
      <vt:variant>
        <vt:lpstr>Slide Titles</vt:lpstr>
      </vt:variant>
      <vt:variant>
        <vt:i4>180</vt:i4>
      </vt:variant>
    </vt:vector>
  </HeadingPairs>
  <TitlesOfParts>
    <vt:vector size="181" baseType="lpstr">
      <vt:lpstr>Executive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3106</cp:revision>
  <dcterms:created xsi:type="dcterms:W3CDTF">2020-08-04T04:00:54Z</dcterms:created>
  <dcterms:modified xsi:type="dcterms:W3CDTF">2020-10-29T04:49:09Z</dcterms:modified>
</cp:coreProperties>
</file>